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2" r:id="rId2"/>
    <p:sldId id="263" r:id="rId3"/>
    <p:sldId id="265" r:id="rId4"/>
    <p:sldId id="264" r:id="rId5"/>
    <p:sldId id="267" r:id="rId6"/>
    <p:sldId id="272" r:id="rId7"/>
    <p:sldId id="268" r:id="rId8"/>
    <p:sldId id="269" r:id="rId9"/>
    <p:sldId id="271" r:id="rId10"/>
  </p:sldIdLst>
  <p:sldSz cx="10688638" cy="7562850"/>
  <p:notesSz cx="9929813" cy="6799263"/>
  <p:defaultTextStyle>
    <a:defPPr>
      <a:defRPr lang="fr-FR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ncent DETIENNE" initials="VD" lastIdx="6" clrIdx="0">
    <p:extLst>
      <p:ext uri="{19B8F6BF-5375-455C-9EA6-DF929625EA0E}">
        <p15:presenceInfo xmlns:p15="http://schemas.microsoft.com/office/powerpoint/2012/main" userId="S-1-5-21-1142909308-604755865-2848241312-85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1313"/>
    <a:srgbClr val="FFCEF0"/>
    <a:srgbClr val="ED342B"/>
    <a:srgbClr val="636567"/>
    <a:srgbClr val="3B3D40"/>
    <a:srgbClr val="FBCA00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23" autoAdjust="0"/>
    <p:restoredTop sz="94674" autoAdjust="0"/>
  </p:normalViewPr>
  <p:slideViewPr>
    <p:cSldViewPr snapToObjects="1">
      <p:cViewPr varScale="1">
        <p:scale>
          <a:sx n="78" d="100"/>
          <a:sy n="78" d="100"/>
        </p:scale>
        <p:origin x="1380" y="102"/>
      </p:cViewPr>
      <p:guideLst>
        <p:guide orient="horz" pos="2382"/>
        <p:guide pos="33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1" d="100"/>
          <a:sy n="91" d="100"/>
        </p:scale>
        <p:origin x="166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4943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5171" y="0"/>
            <a:ext cx="4302919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C967B4-7FB6-3F45-8B4D-79153A6AFF3E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49313"/>
            <a:ext cx="3243263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982" y="3272146"/>
            <a:ext cx="7943850" cy="26772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7727"/>
            <a:ext cx="4302919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5171" y="6457727"/>
            <a:ext cx="4302919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196F8-6C1C-2847-9E2D-9902BC746C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6952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ma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7895" y="109017"/>
            <a:ext cx="504055" cy="36004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n-lt"/>
            </a:endParaRP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95B72EAD-0F11-3B57-B4AA-D98210B456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40263" y="3205361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Directeur</a:t>
            </a:r>
          </a:p>
        </p:txBody>
      </p:sp>
      <p:sp>
        <p:nvSpPr>
          <p:cNvPr id="24" name="Espace réservé du texte 22">
            <a:extLst>
              <a:ext uri="{FF2B5EF4-FFF2-40B4-BE49-F238E27FC236}">
                <a16:creationId xmlns:a16="http://schemas.microsoft.com/office/drawing/2014/main" id="{6846F414-3967-F228-C2CE-474C794FFD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40263" y="42854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25" name="Espace réservé du texte 22">
            <a:extLst>
              <a:ext uri="{FF2B5EF4-FFF2-40B4-BE49-F238E27FC236}">
                <a16:creationId xmlns:a16="http://schemas.microsoft.com/office/drawing/2014/main" id="{6C93D880-5523-21FB-15CB-2CA542E101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36607" y="901105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 commun</a:t>
            </a:r>
          </a:p>
        </p:txBody>
      </p:sp>
      <p:sp>
        <p:nvSpPr>
          <p:cNvPr id="26" name="Espace réservé du texte 22">
            <a:extLst>
              <a:ext uri="{FF2B5EF4-FFF2-40B4-BE49-F238E27FC236}">
                <a16:creationId xmlns:a16="http://schemas.microsoft.com/office/drawing/2014/main" id="{C4D7A7B7-BBFE-9623-EA71-937DE23D4E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36607" y="1403613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4" name="Espace réservé du texte 22">
            <a:extLst>
              <a:ext uri="{FF2B5EF4-FFF2-40B4-BE49-F238E27FC236}">
                <a16:creationId xmlns:a16="http://schemas.microsoft.com/office/drawing/2014/main" id="{9B1DBC30-7330-7B65-11A2-8B706EE25F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40263" y="1117128"/>
            <a:ext cx="2160240" cy="587054"/>
          </a:xfrm>
          <a:prstGeom prst="rect">
            <a:avLst/>
          </a:prstGeom>
          <a:solidFill>
            <a:srgbClr val="ED342B"/>
          </a:solidFill>
          <a:ln cap="rnd">
            <a:solidFill>
              <a:srgbClr val="ED342B"/>
            </a:solidFill>
            <a:prstDash val="sysDot"/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DIRECTEUR GÉNÉRAL DES SERVICES ADJOINT</a:t>
            </a:r>
          </a:p>
        </p:txBody>
      </p:sp>
      <p:sp>
        <p:nvSpPr>
          <p:cNvPr id="9" name="Espace réservé du texte 22">
            <a:extLst>
              <a:ext uri="{FF2B5EF4-FFF2-40B4-BE49-F238E27FC236}">
                <a16:creationId xmlns:a16="http://schemas.microsoft.com/office/drawing/2014/main" id="{EE4F7AE6-02BF-D332-DF37-7C1052713D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40263" y="1693193"/>
            <a:ext cx="2160240" cy="288032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</p:txBody>
      </p:sp>
      <p:sp>
        <p:nvSpPr>
          <p:cNvPr id="10" name="Espace réservé du texte 22">
            <a:extLst>
              <a:ext uri="{FF2B5EF4-FFF2-40B4-BE49-F238E27FC236}">
                <a16:creationId xmlns:a16="http://schemas.microsoft.com/office/drawing/2014/main" id="{C5986B87-202F-BE52-C51E-CA437ED676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40263" y="371648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2" name="Espace réservé du texte 22">
            <a:extLst>
              <a:ext uri="{FF2B5EF4-FFF2-40B4-BE49-F238E27FC236}">
                <a16:creationId xmlns:a16="http://schemas.microsoft.com/office/drawing/2014/main" id="{32434B61-92F0-FFAD-2C17-FBC0B8B979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0263" y="47820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3" name="Espace réservé du texte 22">
            <a:extLst>
              <a:ext uri="{FF2B5EF4-FFF2-40B4-BE49-F238E27FC236}">
                <a16:creationId xmlns:a16="http://schemas.microsoft.com/office/drawing/2014/main" id="{D303D9BB-A665-3D1A-FD22-9D5322F885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40263" y="53078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14" name="Espace réservé du texte 22">
            <a:extLst>
              <a:ext uri="{FF2B5EF4-FFF2-40B4-BE49-F238E27FC236}">
                <a16:creationId xmlns:a16="http://schemas.microsoft.com/office/drawing/2014/main" id="{477BF0BC-F694-6432-1926-F545B2E6AE0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40263" y="58044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5" name="Espace réservé du texte 22">
            <a:extLst>
              <a:ext uri="{FF2B5EF4-FFF2-40B4-BE49-F238E27FC236}">
                <a16:creationId xmlns:a16="http://schemas.microsoft.com/office/drawing/2014/main" id="{46976F50-E63E-2423-ED34-3F7C9B7AE7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47975" y="3205361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Directeur</a:t>
            </a:r>
          </a:p>
        </p:txBody>
      </p:sp>
      <p:sp>
        <p:nvSpPr>
          <p:cNvPr id="16" name="Espace réservé du texte 22">
            <a:extLst>
              <a:ext uri="{FF2B5EF4-FFF2-40B4-BE49-F238E27FC236}">
                <a16:creationId xmlns:a16="http://schemas.microsoft.com/office/drawing/2014/main" id="{4CBC0335-C2F2-B154-3240-3C28F3BC2F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47975" y="42854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19" name="Espace réservé du texte 22">
            <a:extLst>
              <a:ext uri="{FF2B5EF4-FFF2-40B4-BE49-F238E27FC236}">
                <a16:creationId xmlns:a16="http://schemas.microsoft.com/office/drawing/2014/main" id="{F11D32F1-5F9B-35DD-EC86-B65686E4661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47975" y="371648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0" name="Espace réservé du texte 22">
            <a:extLst>
              <a:ext uri="{FF2B5EF4-FFF2-40B4-BE49-F238E27FC236}">
                <a16:creationId xmlns:a16="http://schemas.microsoft.com/office/drawing/2014/main" id="{64F46C23-1292-EDC2-3230-8E60162070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47975" y="47820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2" name="Espace réservé du texte 22">
            <a:extLst>
              <a:ext uri="{FF2B5EF4-FFF2-40B4-BE49-F238E27FC236}">
                <a16:creationId xmlns:a16="http://schemas.microsoft.com/office/drawing/2014/main" id="{21DA938E-6E3E-66CD-2291-DEF622FA0C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47975" y="53078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27" name="Espace réservé du texte 22">
            <a:extLst>
              <a:ext uri="{FF2B5EF4-FFF2-40B4-BE49-F238E27FC236}">
                <a16:creationId xmlns:a16="http://schemas.microsoft.com/office/drawing/2014/main" id="{7F48BA39-90A7-35FD-56E1-A83FEFFEF3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47975" y="58044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8" name="Espace réservé du texte 22">
            <a:extLst>
              <a:ext uri="{FF2B5EF4-FFF2-40B4-BE49-F238E27FC236}">
                <a16:creationId xmlns:a16="http://schemas.microsoft.com/office/drawing/2014/main" id="{60E60721-65C7-6F23-CBE0-639646C9BA2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36607" y="2017105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 commun</a:t>
            </a:r>
          </a:p>
        </p:txBody>
      </p:sp>
      <p:sp>
        <p:nvSpPr>
          <p:cNvPr id="29" name="Espace réservé du texte 22">
            <a:extLst>
              <a:ext uri="{FF2B5EF4-FFF2-40B4-BE49-F238E27FC236}">
                <a16:creationId xmlns:a16="http://schemas.microsoft.com/office/drawing/2014/main" id="{49515E42-6C8D-1F5F-9FAF-48B6AD0C889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6607" y="2519613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30" name="Espace réservé du texte 22">
            <a:extLst>
              <a:ext uri="{FF2B5EF4-FFF2-40B4-BE49-F238E27FC236}">
                <a16:creationId xmlns:a16="http://schemas.microsoft.com/office/drawing/2014/main" id="{B206AB2C-E5F7-544D-51EE-CA7C70DA5B2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504559" y="3205361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Directeur</a:t>
            </a:r>
          </a:p>
        </p:txBody>
      </p:sp>
      <p:sp>
        <p:nvSpPr>
          <p:cNvPr id="31" name="Espace réservé du texte 22">
            <a:extLst>
              <a:ext uri="{FF2B5EF4-FFF2-40B4-BE49-F238E27FC236}">
                <a16:creationId xmlns:a16="http://schemas.microsoft.com/office/drawing/2014/main" id="{19DDC091-109A-7FE4-E0F8-990BABA9FC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04559" y="42854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32" name="Espace réservé du texte 22">
            <a:extLst>
              <a:ext uri="{FF2B5EF4-FFF2-40B4-BE49-F238E27FC236}">
                <a16:creationId xmlns:a16="http://schemas.microsoft.com/office/drawing/2014/main" id="{ECF26EA9-6F24-41EB-B5C8-A4E6D3B1567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504559" y="371648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33" name="Espace réservé du texte 22">
            <a:extLst>
              <a:ext uri="{FF2B5EF4-FFF2-40B4-BE49-F238E27FC236}">
                <a16:creationId xmlns:a16="http://schemas.microsoft.com/office/drawing/2014/main" id="{795AA27C-2E42-1568-35C1-B1DE86A1C9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504559" y="47820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34" name="Espace réservé du texte 22">
            <a:extLst>
              <a:ext uri="{FF2B5EF4-FFF2-40B4-BE49-F238E27FC236}">
                <a16:creationId xmlns:a16="http://schemas.microsoft.com/office/drawing/2014/main" id="{CEACC36F-0BD5-0138-3FBF-461ADE4E309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04559" y="5307881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35" name="Espace réservé du texte 22">
            <a:extLst>
              <a:ext uri="{FF2B5EF4-FFF2-40B4-BE49-F238E27FC236}">
                <a16:creationId xmlns:a16="http://schemas.microsoft.com/office/drawing/2014/main" id="{3BA75C36-8727-B754-3208-AF25AD47841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04559" y="58044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D19558E6-C865-DBB8-76ED-4E3178C8F25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32000" y="101600"/>
            <a:ext cx="8064500" cy="657225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611313"/>
                </a:solidFill>
                <a:latin typeface="+mn-lt"/>
              </a:defRPr>
            </a:lvl1pPr>
            <a:lvl2pPr>
              <a:defRPr sz="1500" b="1">
                <a:solidFill>
                  <a:srgbClr val="611313"/>
                </a:solidFill>
              </a:defRPr>
            </a:lvl2pPr>
            <a:lvl3pPr>
              <a:defRPr sz="1500" b="1">
                <a:solidFill>
                  <a:srgbClr val="611313"/>
                </a:solidFill>
              </a:defRPr>
            </a:lvl3pPr>
            <a:lvl4pPr>
              <a:defRPr sz="1500" b="1">
                <a:solidFill>
                  <a:srgbClr val="611313"/>
                </a:solidFill>
              </a:defRPr>
            </a:lvl4pPr>
            <a:lvl5pPr>
              <a:defRPr sz="1500" b="1">
                <a:solidFill>
                  <a:srgbClr val="611313"/>
                </a:solidFill>
              </a:defRPr>
            </a:lvl5pPr>
          </a:lstStyle>
          <a:p>
            <a:pPr lvl="0"/>
            <a:r>
              <a:rPr lang="fr-FR" dirty="0"/>
              <a:t>Nom de domaine, direction, service, etc.</a:t>
            </a:r>
          </a:p>
        </p:txBody>
      </p:sp>
    </p:spTree>
    <p:extLst>
      <p:ext uri="{BB962C8B-B14F-4D97-AF65-F5344CB8AC3E}">
        <p14:creationId xmlns:p14="http://schemas.microsoft.com/office/powerpoint/2010/main" val="86953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r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7895" y="109017"/>
            <a:ext cx="504055" cy="36004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n-lt"/>
            </a:endParaRPr>
          </a:p>
        </p:txBody>
      </p:sp>
      <p:sp>
        <p:nvSpPr>
          <p:cNvPr id="15" name="Espace réservé du texte 22">
            <a:extLst>
              <a:ext uri="{FF2B5EF4-FFF2-40B4-BE49-F238E27FC236}">
                <a16:creationId xmlns:a16="http://schemas.microsoft.com/office/drawing/2014/main" id="{46976F50-E63E-2423-ED34-3F7C9B7AE7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12271" y="1189137"/>
            <a:ext cx="2160240" cy="503758"/>
          </a:xfrm>
          <a:prstGeom prst="rect">
            <a:avLst/>
          </a:prstGeom>
          <a:solidFill>
            <a:srgbClr val="ED342B"/>
          </a:solidFill>
          <a:ln>
            <a:solidFill>
              <a:srgbClr val="ED342B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Directeur - Directrice</a:t>
            </a:r>
          </a:p>
        </p:txBody>
      </p:sp>
      <p:sp>
        <p:nvSpPr>
          <p:cNvPr id="16" name="Espace réservé du texte 22">
            <a:extLst>
              <a:ext uri="{FF2B5EF4-FFF2-40B4-BE49-F238E27FC236}">
                <a16:creationId xmlns:a16="http://schemas.microsoft.com/office/drawing/2014/main" id="{4CBC0335-C2F2-B154-3240-3C28F3BC2F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47975" y="2701305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19" name="Espace réservé du texte 22">
            <a:extLst>
              <a:ext uri="{FF2B5EF4-FFF2-40B4-BE49-F238E27FC236}">
                <a16:creationId xmlns:a16="http://schemas.microsoft.com/office/drawing/2014/main" id="{F11D32F1-5F9B-35DD-EC86-B65686E4661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12271" y="1700257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0" name="Espace réservé du texte 22">
            <a:extLst>
              <a:ext uri="{FF2B5EF4-FFF2-40B4-BE49-F238E27FC236}">
                <a16:creationId xmlns:a16="http://schemas.microsoft.com/office/drawing/2014/main" id="{64F46C23-1292-EDC2-3230-8E60162070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47975" y="3197849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2" name="Espace réservé du texte 22">
            <a:extLst>
              <a:ext uri="{FF2B5EF4-FFF2-40B4-BE49-F238E27FC236}">
                <a16:creationId xmlns:a16="http://schemas.microsoft.com/office/drawing/2014/main" id="{21DA938E-6E3E-66CD-2291-DEF622FA0C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12271" y="2701305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27" name="Espace réservé du texte 22">
            <a:extLst>
              <a:ext uri="{FF2B5EF4-FFF2-40B4-BE49-F238E27FC236}">
                <a16:creationId xmlns:a16="http://schemas.microsoft.com/office/drawing/2014/main" id="{7F48BA39-90A7-35FD-56E1-A83FEFFEF34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12271" y="3197849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2" name="Espace réservé du texte 22">
            <a:extLst>
              <a:ext uri="{FF2B5EF4-FFF2-40B4-BE49-F238E27FC236}">
                <a16:creationId xmlns:a16="http://schemas.microsoft.com/office/drawing/2014/main" id="{F827CADB-949B-63A4-5EBD-FF61AEDF1DE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590671" y="2701305"/>
            <a:ext cx="216024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3" name="Espace réservé du texte 22">
            <a:extLst>
              <a:ext uri="{FF2B5EF4-FFF2-40B4-BE49-F238E27FC236}">
                <a16:creationId xmlns:a16="http://schemas.microsoft.com/office/drawing/2014/main" id="{2F5056A8-D7E8-E7F4-0307-24D6F21D0C6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590671" y="3197849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48" name="Espace réservé du texte 22">
            <a:extLst>
              <a:ext uri="{FF2B5EF4-FFF2-40B4-BE49-F238E27FC236}">
                <a16:creationId xmlns:a16="http://schemas.microsoft.com/office/drawing/2014/main" id="{5081EF63-4A89-A13A-DAEB-49A180F59AB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7975" y="3853433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</a:t>
            </a:r>
          </a:p>
        </p:txBody>
      </p:sp>
      <p:sp>
        <p:nvSpPr>
          <p:cNvPr id="49" name="Espace réservé du texte 22">
            <a:extLst>
              <a:ext uri="{FF2B5EF4-FFF2-40B4-BE49-F238E27FC236}">
                <a16:creationId xmlns:a16="http://schemas.microsoft.com/office/drawing/2014/main" id="{7DB4BD38-70CF-354B-05DF-143D63ACE03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47975" y="435594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50" name="Espace réservé du texte 22">
            <a:extLst>
              <a:ext uri="{FF2B5EF4-FFF2-40B4-BE49-F238E27FC236}">
                <a16:creationId xmlns:a16="http://schemas.microsoft.com/office/drawing/2014/main" id="{BAB88B27-BDB0-4889-81D9-D0E65C471D9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19175" y="3853433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</a:t>
            </a:r>
          </a:p>
        </p:txBody>
      </p:sp>
      <p:sp>
        <p:nvSpPr>
          <p:cNvPr id="51" name="Espace réservé du texte 22">
            <a:extLst>
              <a:ext uri="{FF2B5EF4-FFF2-40B4-BE49-F238E27FC236}">
                <a16:creationId xmlns:a16="http://schemas.microsoft.com/office/drawing/2014/main" id="{716CAEE0-6652-89DD-44D0-E4DEB7AE40B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19175" y="435594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52" name="Espace réservé du texte 22">
            <a:extLst>
              <a:ext uri="{FF2B5EF4-FFF2-40B4-BE49-F238E27FC236}">
                <a16:creationId xmlns:a16="http://schemas.microsoft.com/office/drawing/2014/main" id="{4472CBFA-29CD-5EAE-9E5D-928D58CEF7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597575" y="3853433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</a:t>
            </a:r>
          </a:p>
        </p:txBody>
      </p:sp>
      <p:sp>
        <p:nvSpPr>
          <p:cNvPr id="53" name="Espace réservé du texte 22">
            <a:extLst>
              <a:ext uri="{FF2B5EF4-FFF2-40B4-BE49-F238E27FC236}">
                <a16:creationId xmlns:a16="http://schemas.microsoft.com/office/drawing/2014/main" id="{491884F8-FE72-B19C-1F98-1BB18390585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597575" y="435594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B29853C9-FACA-B384-2A15-FD7348E7FA2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32000" y="101600"/>
            <a:ext cx="8064500" cy="657225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611313"/>
                </a:solidFill>
                <a:latin typeface="+mn-lt"/>
              </a:defRPr>
            </a:lvl1pPr>
            <a:lvl2pPr>
              <a:defRPr sz="1500" b="1">
                <a:solidFill>
                  <a:srgbClr val="611313"/>
                </a:solidFill>
              </a:defRPr>
            </a:lvl2pPr>
            <a:lvl3pPr>
              <a:defRPr sz="1500" b="1">
                <a:solidFill>
                  <a:srgbClr val="611313"/>
                </a:solidFill>
              </a:defRPr>
            </a:lvl3pPr>
            <a:lvl4pPr>
              <a:defRPr sz="1500" b="1">
                <a:solidFill>
                  <a:srgbClr val="611313"/>
                </a:solidFill>
              </a:defRPr>
            </a:lvl4pPr>
            <a:lvl5pPr>
              <a:defRPr sz="1500" b="1">
                <a:solidFill>
                  <a:srgbClr val="611313"/>
                </a:solidFill>
              </a:defRPr>
            </a:lvl5pPr>
          </a:lstStyle>
          <a:p>
            <a:pPr lvl="0"/>
            <a:r>
              <a:rPr lang="fr-FR" dirty="0"/>
              <a:t>Nom de domaine, direction, service, etc.</a:t>
            </a:r>
          </a:p>
        </p:txBody>
      </p:sp>
    </p:spTree>
    <p:extLst>
      <p:ext uri="{BB962C8B-B14F-4D97-AF65-F5344CB8AC3E}">
        <p14:creationId xmlns:p14="http://schemas.microsoft.com/office/powerpoint/2010/main" val="586333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527895" y="109017"/>
            <a:ext cx="504055" cy="36004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n-lt"/>
            </a:endParaRPr>
          </a:p>
        </p:txBody>
      </p:sp>
      <p:sp>
        <p:nvSpPr>
          <p:cNvPr id="16" name="Espace réservé du texte 22">
            <a:extLst>
              <a:ext uri="{FF2B5EF4-FFF2-40B4-BE49-F238E27FC236}">
                <a16:creationId xmlns:a16="http://schemas.microsoft.com/office/drawing/2014/main" id="{4CBC0335-C2F2-B154-3240-3C28F3BC2F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52231" y="1909217"/>
            <a:ext cx="2160240" cy="503758"/>
          </a:xfrm>
          <a:prstGeom prst="rect">
            <a:avLst/>
          </a:prstGeom>
          <a:solidFill>
            <a:srgbClr val="FFCEF0"/>
          </a:solidFill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rgbClr val="611313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Pôle</a:t>
            </a:r>
          </a:p>
        </p:txBody>
      </p:sp>
      <p:sp>
        <p:nvSpPr>
          <p:cNvPr id="20" name="Espace réservé du texte 22">
            <a:extLst>
              <a:ext uri="{FF2B5EF4-FFF2-40B4-BE49-F238E27FC236}">
                <a16:creationId xmlns:a16="http://schemas.microsoft.com/office/drawing/2014/main" id="{64F46C23-1292-EDC2-3230-8E601620700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52231" y="2405761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4" name="Espace réservé du texte 22">
            <a:extLst>
              <a:ext uri="{FF2B5EF4-FFF2-40B4-BE49-F238E27FC236}">
                <a16:creationId xmlns:a16="http://schemas.microsoft.com/office/drawing/2014/main" id="{2F670B39-DF62-7A62-B9D0-27C42AEF771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52231" y="3148750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200" b="1" baseline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Service</a:t>
            </a:r>
          </a:p>
        </p:txBody>
      </p:sp>
      <p:sp>
        <p:nvSpPr>
          <p:cNvPr id="5" name="Espace réservé du texte 22">
            <a:extLst>
              <a:ext uri="{FF2B5EF4-FFF2-40B4-BE49-F238E27FC236}">
                <a16:creationId xmlns:a16="http://schemas.microsoft.com/office/drawing/2014/main" id="{365A92D1-6A7C-3C24-F866-A28721C6CA7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52231" y="3651258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2" name="Espace réservé du texte 22">
            <a:extLst>
              <a:ext uri="{FF2B5EF4-FFF2-40B4-BE49-F238E27FC236}">
                <a16:creationId xmlns:a16="http://schemas.microsoft.com/office/drawing/2014/main" id="{2A89DDCB-6861-7AA9-64D6-DA28AF7A63F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64599" y="1909217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algn="ctr">
              <a:defRPr lang="fr-FR" sz="12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spcBef>
                <a:spcPts val="0"/>
              </a:spcBef>
            </a:pPr>
            <a:r>
              <a:rPr lang="fr-FR" dirty="0"/>
              <a:t>Statut spécifique</a:t>
            </a:r>
          </a:p>
        </p:txBody>
      </p:sp>
      <p:sp>
        <p:nvSpPr>
          <p:cNvPr id="13" name="Espace réservé du texte 22">
            <a:extLst>
              <a:ext uri="{FF2B5EF4-FFF2-40B4-BE49-F238E27FC236}">
                <a16:creationId xmlns:a16="http://schemas.microsoft.com/office/drawing/2014/main" id="{BD80F80D-C2F2-708F-CE77-38CA2BB5802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64599" y="2411725"/>
            <a:ext cx="216024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Nom du responsable</a:t>
            </a:r>
          </a:p>
          <a:p>
            <a:pPr lvl="0"/>
            <a:r>
              <a:rPr lang="fr-FR" dirty="0"/>
              <a:t>mail-generique@univ-tlse3.fr</a:t>
            </a:r>
          </a:p>
        </p:txBody>
      </p:sp>
      <p:sp>
        <p:nvSpPr>
          <p:cNvPr id="18" name="Espace réservé du texte 22">
            <a:extLst>
              <a:ext uri="{FF2B5EF4-FFF2-40B4-BE49-F238E27FC236}">
                <a16:creationId xmlns:a16="http://schemas.microsoft.com/office/drawing/2014/main" id="{AD611727-82BB-F814-1161-B112E19614C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52231" y="4084269"/>
            <a:ext cx="2160240" cy="2361452"/>
          </a:xfrm>
          <a:prstGeom prst="rect">
            <a:avLst/>
          </a:prstGeom>
          <a:solidFill>
            <a:schemeClr val="bg1"/>
          </a:solidFill>
          <a:ln w="9525"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>
              <a:spcBef>
                <a:spcPts val="0"/>
              </a:spcBef>
              <a:defRPr lang="fr-FR" sz="1050" b="0" baseline="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Prénom Nom</a:t>
            </a:r>
          </a:p>
          <a:p>
            <a:pPr lvl="0"/>
            <a:r>
              <a:rPr lang="fr-FR" dirty="0"/>
              <a:t>Prénom Nom</a:t>
            </a:r>
          </a:p>
          <a:p>
            <a:pPr lvl="0"/>
            <a:r>
              <a:rPr lang="fr-FR" dirty="0"/>
              <a:t>Prénom Nom</a:t>
            </a:r>
          </a:p>
          <a:p>
            <a:pPr lvl="0"/>
            <a:r>
              <a:rPr lang="fr-FR" dirty="0"/>
              <a:t>Prénom Nom</a:t>
            </a:r>
          </a:p>
        </p:txBody>
      </p:sp>
      <p:sp>
        <p:nvSpPr>
          <p:cNvPr id="9" name="Espace réservé du texte 17">
            <a:extLst>
              <a:ext uri="{FF2B5EF4-FFF2-40B4-BE49-F238E27FC236}">
                <a16:creationId xmlns:a16="http://schemas.microsoft.com/office/drawing/2014/main" id="{47F9EC0E-E5B2-8796-B86D-0489B14F1FC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32000" y="101600"/>
            <a:ext cx="8064500" cy="657225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611313"/>
                </a:solidFill>
                <a:latin typeface="+mn-lt"/>
              </a:defRPr>
            </a:lvl1pPr>
            <a:lvl2pPr>
              <a:defRPr sz="1500" b="1">
                <a:solidFill>
                  <a:srgbClr val="611313"/>
                </a:solidFill>
              </a:defRPr>
            </a:lvl2pPr>
            <a:lvl3pPr>
              <a:defRPr sz="1500" b="1">
                <a:solidFill>
                  <a:srgbClr val="611313"/>
                </a:solidFill>
              </a:defRPr>
            </a:lvl3pPr>
            <a:lvl4pPr>
              <a:defRPr sz="1500" b="1">
                <a:solidFill>
                  <a:srgbClr val="611313"/>
                </a:solidFill>
              </a:defRPr>
            </a:lvl4pPr>
            <a:lvl5pPr>
              <a:defRPr sz="1500" b="1">
                <a:solidFill>
                  <a:srgbClr val="611313"/>
                </a:solidFill>
              </a:defRPr>
            </a:lvl5pPr>
          </a:lstStyle>
          <a:p>
            <a:pPr lvl="0"/>
            <a:r>
              <a:rPr lang="fr-FR" dirty="0"/>
              <a:t>Nom de domaine, direction, service, etc.</a:t>
            </a:r>
          </a:p>
        </p:txBody>
      </p:sp>
    </p:spTree>
    <p:extLst>
      <p:ext uri="{BB962C8B-B14F-4D97-AF65-F5344CB8AC3E}">
        <p14:creationId xmlns:p14="http://schemas.microsoft.com/office/powerpoint/2010/main" val="398753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975C25-2165-823A-7797-FD1C9850F2A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383879" cy="1255055"/>
          </a:xfrm>
          <a:prstGeom prst="rect">
            <a:avLst/>
          </a:prstGeom>
        </p:spPr>
      </p:pic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D50794EB-9911-6F27-B030-9F2A5121DD45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10219252" y="7071476"/>
            <a:ext cx="695096" cy="216024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defPPr>
              <a:defRPr lang="fr-FR"/>
            </a:defPPr>
            <a:lvl1pPr marL="0" algn="r" defTabSz="521437" rtl="0" eaLnBrk="1" latinLnBrk="0" hangingPunct="1">
              <a:defRPr sz="7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21437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873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310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5746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183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8620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056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1493" algn="l" defTabSz="521437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FC4484D-9D6C-9249-964D-4353E14AB83D}" type="datetime1">
              <a:rPr lang="fr-FR" smtClean="0"/>
              <a:pPr/>
              <a:t>09/07/2026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B8CAE5-A42E-7012-A6F1-C24949EA6D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59743" y="7006388"/>
            <a:ext cx="1246722" cy="3461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D8BD91B-CAD8-41DC-934D-89F998A50DCC}"/>
              </a:ext>
            </a:extLst>
          </p:cNvPr>
          <p:cNvSpPr/>
          <p:nvPr userDrawn="1"/>
        </p:nvSpPr>
        <p:spPr>
          <a:xfrm>
            <a:off x="1527895" y="6913849"/>
            <a:ext cx="46266" cy="68400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823CC2-FEED-4523-B7B6-04316BB9D684}"/>
              </a:ext>
            </a:extLst>
          </p:cNvPr>
          <p:cNvSpPr/>
          <p:nvPr userDrawn="1"/>
        </p:nvSpPr>
        <p:spPr>
          <a:xfrm>
            <a:off x="1527349" y="-1"/>
            <a:ext cx="46812" cy="1255056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hdr="0"/>
  <p:txStyles>
    <p:titleStyle>
      <a:lvl1pPr algn="l" defTabSz="521437" rtl="0" eaLnBrk="1" latinLnBrk="0" hangingPunct="1">
        <a:spcBef>
          <a:spcPct val="0"/>
        </a:spcBef>
        <a:buNone/>
        <a:defRPr sz="3500" b="1" kern="1200" baseline="0">
          <a:solidFill>
            <a:srgbClr val="202020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847334" indent="-325898" algn="l" defTabSz="521437" rtl="0" eaLnBrk="1" latinLnBrk="0" hangingPunct="1">
        <a:spcBef>
          <a:spcPct val="20000"/>
        </a:spcBef>
        <a:buFontTx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592" indent="-260718" algn="l" defTabSz="521437" rtl="0" eaLnBrk="1" latinLnBrk="0" hangingPunct="1">
        <a:spcBef>
          <a:spcPct val="2000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028" indent="-260718" algn="l" defTabSz="521437" rtl="0" eaLnBrk="1" latinLnBrk="0" hangingPunct="1">
        <a:spcBef>
          <a:spcPct val="20000"/>
        </a:spcBef>
        <a:buFontTx/>
        <a:buNone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465" indent="-260718" algn="l" defTabSz="521437" rtl="0" eaLnBrk="1" latinLnBrk="0" hangingPunct="1">
        <a:spcBef>
          <a:spcPct val="20000"/>
        </a:spcBef>
        <a:buFontTx/>
        <a:buNone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D675DDE8-514A-4E33-8A17-2415C8E9E0CF}"/>
              </a:ext>
            </a:extLst>
          </p:cNvPr>
          <p:cNvCxnSpPr>
            <a:cxnSpLocks/>
          </p:cNvCxnSpPr>
          <p:nvPr/>
        </p:nvCxnSpPr>
        <p:spPr>
          <a:xfrm>
            <a:off x="5776367" y="1700257"/>
            <a:ext cx="0" cy="367270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D4F84F1D-5873-4600-93B5-CE0418336704}"/>
              </a:ext>
            </a:extLst>
          </p:cNvPr>
          <p:cNvCxnSpPr>
            <a:cxnSpLocks/>
          </p:cNvCxnSpPr>
          <p:nvPr/>
        </p:nvCxnSpPr>
        <p:spPr>
          <a:xfrm>
            <a:off x="10240863" y="1692895"/>
            <a:ext cx="0" cy="367270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D5EF0827-D8FF-43E2-91F2-2197CFE893AC}"/>
              </a:ext>
            </a:extLst>
          </p:cNvPr>
          <p:cNvCxnSpPr>
            <a:cxnSpLocks/>
          </p:cNvCxnSpPr>
          <p:nvPr/>
        </p:nvCxnSpPr>
        <p:spPr>
          <a:xfrm>
            <a:off x="7936607" y="1682277"/>
            <a:ext cx="0" cy="367270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13EF2B88-D0E6-4DAE-9B8C-79624049BE6C}"/>
              </a:ext>
            </a:extLst>
          </p:cNvPr>
          <p:cNvCxnSpPr>
            <a:cxnSpLocks/>
          </p:cNvCxnSpPr>
          <p:nvPr/>
        </p:nvCxnSpPr>
        <p:spPr>
          <a:xfrm>
            <a:off x="3524494" y="1690441"/>
            <a:ext cx="0" cy="367270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C3759AF-1607-470E-9878-354E3CD855D6}"/>
              </a:ext>
            </a:extLst>
          </p:cNvPr>
          <p:cNvCxnSpPr>
            <a:cxnSpLocks/>
          </p:cNvCxnSpPr>
          <p:nvPr/>
        </p:nvCxnSpPr>
        <p:spPr>
          <a:xfrm>
            <a:off x="4768255" y="1682277"/>
            <a:ext cx="0" cy="114506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B0765F3-30B4-402F-9AAC-BC2D6D75E891}"/>
              </a:ext>
            </a:extLst>
          </p:cNvPr>
          <p:cNvCxnSpPr>
            <a:cxnSpLocks/>
          </p:cNvCxnSpPr>
          <p:nvPr/>
        </p:nvCxnSpPr>
        <p:spPr>
          <a:xfrm>
            <a:off x="7144519" y="1682277"/>
            <a:ext cx="0" cy="114506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B716FCD9-A087-4DAC-BED7-3D0486B851A9}"/>
              </a:ext>
            </a:extLst>
          </p:cNvPr>
          <p:cNvCxnSpPr>
            <a:cxnSpLocks/>
          </p:cNvCxnSpPr>
          <p:nvPr/>
        </p:nvCxnSpPr>
        <p:spPr>
          <a:xfrm>
            <a:off x="9232751" y="1700257"/>
            <a:ext cx="0" cy="114506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CAC3BBA0-CF96-22E3-0F43-1BC209259345}"/>
              </a:ext>
            </a:extLst>
          </p:cNvPr>
          <p:cNvCxnSpPr>
            <a:cxnSpLocks/>
          </p:cNvCxnSpPr>
          <p:nvPr/>
        </p:nvCxnSpPr>
        <p:spPr>
          <a:xfrm>
            <a:off x="2463999" y="1682277"/>
            <a:ext cx="7776864" cy="1061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1394189-3A28-3496-CE9E-462D453C2147}"/>
              </a:ext>
            </a:extLst>
          </p:cNvPr>
          <p:cNvCxnSpPr>
            <a:cxnSpLocks/>
          </p:cNvCxnSpPr>
          <p:nvPr/>
        </p:nvCxnSpPr>
        <p:spPr>
          <a:xfrm>
            <a:off x="2463999" y="1692895"/>
            <a:ext cx="0" cy="114506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E742246-60E6-FEDA-560C-B1207F2CB0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28186" y="564391"/>
            <a:ext cx="2160240" cy="503758"/>
          </a:xfrm>
        </p:spPr>
        <p:txBody>
          <a:bodyPr/>
          <a:lstStyle/>
          <a:p>
            <a:r>
              <a:rPr lang="fr-FR" dirty="0"/>
              <a:t>Sandrine </a:t>
            </a:r>
            <a:r>
              <a:rPr lang="fr-FR" dirty="0" err="1"/>
              <a:t>Malotaux</a:t>
            </a:r>
            <a:r>
              <a:rPr lang="fr-FR" dirty="0"/>
              <a:t>, directrice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99C59E-E7CE-4ECE-DDCD-15635CAD7C9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49266" y="2773560"/>
            <a:ext cx="1688888" cy="585908"/>
          </a:xfrm>
        </p:spPr>
        <p:txBody>
          <a:bodyPr/>
          <a:lstStyle/>
          <a:p>
            <a:r>
              <a:rPr lang="fr-FR" sz="1000" dirty="0"/>
              <a:t>Pôle Financier, RH, logistique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DF7E35-24C7-43E9-D0F1-90C13A0C85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3197" y="3352121"/>
            <a:ext cx="1688888" cy="503626"/>
          </a:xfrm>
        </p:spPr>
        <p:txBody>
          <a:bodyPr/>
          <a:lstStyle/>
          <a:p>
            <a:r>
              <a:rPr lang="fr-FR" sz="1100" dirty="0"/>
              <a:t>Stefania </a:t>
            </a:r>
            <a:r>
              <a:rPr lang="fr-FR" sz="1100" dirty="0" err="1"/>
              <a:t>Matthia</a:t>
            </a:r>
            <a:endParaRPr lang="fr-FR" sz="11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66C5DFE-861B-F7F7-15D0-7789B1A683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953521" y="2766213"/>
            <a:ext cx="1614970" cy="585908"/>
          </a:xfrm>
        </p:spPr>
        <p:txBody>
          <a:bodyPr/>
          <a:lstStyle/>
          <a:p>
            <a:r>
              <a:rPr lang="fr-FR" sz="1000" dirty="0"/>
              <a:t>Pôle prospective </a:t>
            </a:r>
          </a:p>
          <a:p>
            <a:r>
              <a:rPr lang="fr-FR" sz="1000" dirty="0"/>
              <a:t>et projets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AEE4A04-5416-E1F5-FB01-D2D9190B4B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945698" y="3353051"/>
            <a:ext cx="1614970" cy="503626"/>
          </a:xfrm>
        </p:spPr>
        <p:txBody>
          <a:bodyPr/>
          <a:lstStyle/>
          <a:p>
            <a:r>
              <a:rPr lang="fr-FR" sz="1100" dirty="0"/>
              <a:t>Laurent Marty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E5A9245-4C94-0C5F-AC39-F2DC9D754DA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9927" y="2766213"/>
            <a:ext cx="1614970" cy="585908"/>
          </a:xfrm>
        </p:spPr>
        <p:txBody>
          <a:bodyPr/>
          <a:lstStyle/>
          <a:p>
            <a:r>
              <a:rPr lang="fr-FR" sz="1000" dirty="0"/>
              <a:t>Pôle évaluation et enquêtes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4BC4FF09-FD38-667D-37A4-A397EFF0096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77621" y="3349860"/>
            <a:ext cx="1614970" cy="503626"/>
          </a:xfrm>
        </p:spPr>
        <p:txBody>
          <a:bodyPr/>
          <a:lstStyle/>
          <a:p>
            <a:r>
              <a:rPr lang="fr-FR" sz="1100" dirty="0"/>
              <a:t>Henriette de </a:t>
            </a:r>
            <a:r>
              <a:rPr lang="fr-FR" sz="1100" dirty="0" err="1"/>
              <a:t>Daran</a:t>
            </a:r>
            <a:endParaRPr lang="fr-FR" sz="1100" dirty="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B0D3FDDD-65B6-939C-D4C8-0F2DC5CCAF2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024250" y="4994976"/>
            <a:ext cx="1614970" cy="508276"/>
          </a:xfrm>
        </p:spPr>
        <p:txBody>
          <a:bodyPr/>
          <a:lstStyle/>
          <a:p>
            <a:endParaRPr lang="fr-FR" sz="1000" dirty="0"/>
          </a:p>
          <a:p>
            <a:r>
              <a:rPr lang="fr-FR" sz="1000" dirty="0"/>
              <a:t>Département Formation aux Compétences informationnelles</a:t>
            </a:r>
          </a:p>
          <a:p>
            <a:endParaRPr lang="fr-FR" sz="1000" dirty="0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635186C-A883-7607-70EB-19F646F1893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024250" y="5503252"/>
            <a:ext cx="1614970" cy="503626"/>
          </a:xfrm>
        </p:spPr>
        <p:txBody>
          <a:bodyPr/>
          <a:lstStyle/>
          <a:p>
            <a:r>
              <a:rPr lang="fr-FR" sz="1100" dirty="0"/>
              <a:t>Fabienne Rosier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BCFE43D-FB9D-EA0E-F5FF-1F42981EAD0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270488" y="5005561"/>
            <a:ext cx="1614970" cy="585908"/>
          </a:xfrm>
        </p:spPr>
        <p:txBody>
          <a:bodyPr/>
          <a:lstStyle/>
          <a:p>
            <a:r>
              <a:rPr lang="fr-FR" sz="1000" dirty="0"/>
              <a:t>Département </a:t>
            </a:r>
          </a:p>
          <a:p>
            <a:r>
              <a:rPr lang="fr-FR" sz="1000" dirty="0"/>
              <a:t>Services aux Publics</a:t>
            </a:r>
          </a:p>
          <a:p>
            <a:endParaRPr lang="fr-FR" sz="1000" dirty="0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C61B7F8B-ECA1-B107-C123-8403CC7B329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270488" y="5513837"/>
            <a:ext cx="1614970" cy="503626"/>
          </a:xfrm>
        </p:spPr>
        <p:txBody>
          <a:bodyPr/>
          <a:lstStyle/>
          <a:p>
            <a:r>
              <a:rPr lang="fr-FR" sz="1100" dirty="0"/>
              <a:t>Mélanie Bart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4DAA0CED-62B6-D501-E54C-DEB84A0D8D1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8751114" y="5005561"/>
            <a:ext cx="1614970" cy="585908"/>
          </a:xfrm>
        </p:spPr>
        <p:txBody>
          <a:bodyPr/>
          <a:lstStyle/>
          <a:p>
            <a:r>
              <a:rPr lang="fr-FR" sz="1000" dirty="0"/>
              <a:t>Département Ressources documentaires</a:t>
            </a:r>
          </a:p>
          <a:p>
            <a:endParaRPr lang="fr-FR" sz="1000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07F5BD5-F6B2-2C97-B9A6-E94B94A84A5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751114" y="5513837"/>
            <a:ext cx="1614970" cy="503626"/>
          </a:xfrm>
        </p:spPr>
        <p:txBody>
          <a:bodyPr/>
          <a:lstStyle/>
          <a:p>
            <a:r>
              <a:rPr lang="fr-FR" sz="1100" dirty="0"/>
              <a:t>Aurélie Pignon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2A1FED6-2701-13CB-EE7A-0B694F4B9172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dirty="0"/>
              <a:t>Service Commun de la Documentation</a:t>
            </a:r>
          </a:p>
        </p:txBody>
      </p:sp>
      <p:sp>
        <p:nvSpPr>
          <p:cNvPr id="31" name="Espace réservé du texte 7">
            <a:extLst>
              <a:ext uri="{FF2B5EF4-FFF2-40B4-BE49-F238E27FC236}">
                <a16:creationId xmlns:a16="http://schemas.microsoft.com/office/drawing/2014/main" id="{740A65A6-8B4C-44F7-9789-F7014063E403}"/>
              </a:ext>
            </a:extLst>
          </p:cNvPr>
          <p:cNvSpPr txBox="1">
            <a:spLocks/>
          </p:cNvSpPr>
          <p:nvPr/>
        </p:nvSpPr>
        <p:spPr>
          <a:xfrm>
            <a:off x="8378649" y="2770917"/>
            <a:ext cx="1614970" cy="58590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000" dirty="0"/>
              <a:t>Pôle Ingénierie </a:t>
            </a:r>
          </a:p>
          <a:p>
            <a:pPr>
              <a:defRPr/>
            </a:pPr>
            <a:r>
              <a:rPr lang="fr-FR" sz="1000" dirty="0"/>
              <a:t>et Outils documentaires</a:t>
            </a: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ACE08448-C474-41DF-95D4-208F3AA907A0}"/>
              </a:ext>
            </a:extLst>
          </p:cNvPr>
          <p:cNvSpPr txBox="1">
            <a:spLocks/>
          </p:cNvSpPr>
          <p:nvPr/>
        </p:nvSpPr>
        <p:spPr>
          <a:xfrm>
            <a:off x="8378649" y="3339437"/>
            <a:ext cx="1614970" cy="503626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Soraya Demay</a:t>
            </a:r>
          </a:p>
        </p:txBody>
      </p:sp>
      <p:sp>
        <p:nvSpPr>
          <p:cNvPr id="33" name="Espace réservé du texte 11">
            <a:extLst>
              <a:ext uri="{FF2B5EF4-FFF2-40B4-BE49-F238E27FC236}">
                <a16:creationId xmlns:a16="http://schemas.microsoft.com/office/drawing/2014/main" id="{8E847178-563C-4636-83A2-4FEB8A6FD3FC}"/>
              </a:ext>
            </a:extLst>
          </p:cNvPr>
          <p:cNvSpPr txBox="1">
            <a:spLocks/>
          </p:cNvSpPr>
          <p:nvPr/>
        </p:nvSpPr>
        <p:spPr>
          <a:xfrm>
            <a:off x="6510801" y="4978472"/>
            <a:ext cx="1614970" cy="602412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dirty="0"/>
              <a:t>Département Appui à la recherche et Science Ouverte</a:t>
            </a:r>
          </a:p>
          <a:p>
            <a:endParaRPr lang="fr-FR" sz="1000" dirty="0"/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EB85C7ED-BB06-4C49-B26E-67FAF9694F61}"/>
              </a:ext>
            </a:extLst>
          </p:cNvPr>
          <p:cNvSpPr txBox="1">
            <a:spLocks/>
          </p:cNvSpPr>
          <p:nvPr/>
        </p:nvSpPr>
        <p:spPr>
          <a:xfrm>
            <a:off x="6510801" y="5503252"/>
            <a:ext cx="1614970" cy="503626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Jean-Marie Barbiche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3D394F-2D5E-05D4-0565-0922ACE8F2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36207" y="1116447"/>
            <a:ext cx="1568777" cy="485778"/>
          </a:xfrm>
          <a:solidFill>
            <a:schemeClr val="bg1"/>
          </a:solidFill>
        </p:spPr>
        <p:txBody>
          <a:bodyPr/>
          <a:lstStyle/>
          <a:p>
            <a:r>
              <a:rPr lang="fr-FR" sz="1100" b="1" dirty="0"/>
              <a:t>Laurent Marty</a:t>
            </a:r>
          </a:p>
          <a:p>
            <a:r>
              <a:rPr lang="fr-FR" sz="1100" dirty="0"/>
              <a:t>Directeur adjoint FVU</a:t>
            </a:r>
          </a:p>
        </p:txBody>
      </p:sp>
      <p:sp>
        <p:nvSpPr>
          <p:cNvPr id="44" name="Espace réservé du texte 3">
            <a:extLst>
              <a:ext uri="{FF2B5EF4-FFF2-40B4-BE49-F238E27FC236}">
                <a16:creationId xmlns:a16="http://schemas.microsoft.com/office/drawing/2014/main" id="{A5B1E54E-8C8D-447F-827C-F59B7962D2D8}"/>
              </a:ext>
            </a:extLst>
          </p:cNvPr>
          <p:cNvSpPr txBox="1">
            <a:spLocks/>
          </p:cNvSpPr>
          <p:nvPr/>
        </p:nvSpPr>
        <p:spPr>
          <a:xfrm>
            <a:off x="5962463" y="1119030"/>
            <a:ext cx="1686108" cy="485777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Jean-Marie Barbiche</a:t>
            </a:r>
          </a:p>
          <a:p>
            <a:r>
              <a:rPr lang="fr-FR" sz="1100" dirty="0"/>
              <a:t>Directeur adjoint recherche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2B704E1-2745-4DFC-A2F1-559FAB65D313}"/>
              </a:ext>
            </a:extLst>
          </p:cNvPr>
          <p:cNvSpPr/>
          <p:nvPr/>
        </p:nvSpPr>
        <p:spPr>
          <a:xfrm>
            <a:off x="1527895" y="0"/>
            <a:ext cx="45719" cy="756285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439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F98EC00-9F72-49D2-B020-39FC3BC379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 de pôle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51F385-C84B-4A20-BFAD-EE442121776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39863" y="2701305"/>
            <a:ext cx="2160240" cy="503758"/>
          </a:xfrm>
        </p:spPr>
        <p:txBody>
          <a:bodyPr/>
          <a:lstStyle/>
          <a:p>
            <a:r>
              <a:rPr lang="fr-FR" dirty="0"/>
              <a:t>Service Finances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3FDB92C-97B0-431A-99AF-52835224C5B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sz="1100" b="1" dirty="0"/>
              <a:t>Stefania </a:t>
            </a:r>
            <a:r>
              <a:rPr lang="fr-FR" sz="1100" b="1" dirty="0" err="1"/>
              <a:t>Matthia</a:t>
            </a:r>
            <a:endParaRPr lang="fr-FR" sz="1100" b="1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C410EAB-9634-40AE-B6A6-9EE416683E3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39863" y="3197849"/>
            <a:ext cx="2160240" cy="433011"/>
          </a:xfrm>
        </p:spPr>
        <p:txBody>
          <a:bodyPr/>
          <a:lstStyle/>
          <a:p>
            <a:r>
              <a:rPr lang="fr-FR" sz="1100" dirty="0"/>
              <a:t>Stefania </a:t>
            </a:r>
            <a:r>
              <a:rPr lang="fr-FR" sz="1100" dirty="0" err="1"/>
              <a:t>Matthia</a:t>
            </a:r>
            <a:endParaRPr lang="fr-FR" sz="1100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F9ED0607-F2DB-4DE4-9E6A-F0A8075CABA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80223" y="2701305"/>
            <a:ext cx="2160240" cy="503758"/>
          </a:xfrm>
        </p:spPr>
        <p:txBody>
          <a:bodyPr/>
          <a:lstStyle/>
          <a:p>
            <a:r>
              <a:rPr lang="fr-FR" dirty="0"/>
              <a:t>Service RH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3A6BA61-51F0-4AC9-9C4F-7F4524E611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80223" y="3197849"/>
            <a:ext cx="2160240" cy="433011"/>
          </a:xfrm>
        </p:spPr>
        <p:txBody>
          <a:bodyPr/>
          <a:lstStyle/>
          <a:p>
            <a:r>
              <a:rPr lang="fr-FR" sz="1100" dirty="0"/>
              <a:t>Stefania </a:t>
            </a:r>
            <a:r>
              <a:rPr lang="fr-FR" sz="1100" dirty="0" err="1"/>
              <a:t>Matthia</a:t>
            </a:r>
            <a:endParaRPr lang="fr-FR" sz="1100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8A48B17B-3447-4A73-BDC0-268E1C48AA1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95157" y="2694091"/>
            <a:ext cx="2160240" cy="503758"/>
          </a:xfrm>
        </p:spPr>
        <p:txBody>
          <a:bodyPr/>
          <a:lstStyle/>
          <a:p>
            <a:r>
              <a:rPr lang="fr-FR" dirty="0"/>
              <a:t>Service logistique et sécurité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854284E6-4110-4FDF-9841-38F08FF5048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95157" y="3190635"/>
            <a:ext cx="2160240" cy="433011"/>
          </a:xfrm>
        </p:spPr>
        <p:txBody>
          <a:bodyPr/>
          <a:lstStyle/>
          <a:p>
            <a:r>
              <a:rPr lang="fr-FR" sz="1100" b="1" dirty="0"/>
              <a:t>Jean-François Garcia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A8D40A10-F302-48B9-9AA5-BCB475DB63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19783" y="4218482"/>
            <a:ext cx="1656000" cy="684000"/>
          </a:xfrm>
        </p:spPr>
        <p:txBody>
          <a:bodyPr/>
          <a:lstStyle/>
          <a:p>
            <a:r>
              <a:rPr lang="fr-FR" dirty="0"/>
              <a:t>Gestion des centres </a:t>
            </a:r>
          </a:p>
          <a:p>
            <a:r>
              <a:rPr lang="fr-FR" dirty="0"/>
              <a:t>financiers du SCD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6B5E98AE-EA51-4738-A4C0-5F11EB6B3BD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9783" y="4863197"/>
            <a:ext cx="1656000" cy="433011"/>
          </a:xfrm>
        </p:spPr>
        <p:txBody>
          <a:bodyPr/>
          <a:lstStyle/>
          <a:p>
            <a:r>
              <a:rPr lang="fr-FR" sz="1100" b="1" dirty="0"/>
              <a:t>Suzy </a:t>
            </a:r>
            <a:r>
              <a:rPr lang="fr-FR" sz="1100" b="1" dirty="0" err="1"/>
              <a:t>Bignau</a:t>
            </a:r>
            <a:endParaRPr lang="fr-FR" sz="1100" b="1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4FF0CB4D-348A-4945-B2B1-75D0AB6BA56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714343" y="4218480"/>
            <a:ext cx="1692000" cy="756000"/>
          </a:xfrm>
        </p:spPr>
        <p:txBody>
          <a:bodyPr/>
          <a:lstStyle/>
          <a:p>
            <a:r>
              <a:rPr lang="fr-FR" dirty="0"/>
              <a:t>Secrétaire de direction</a:t>
            </a:r>
          </a:p>
          <a:p>
            <a:r>
              <a:rPr lang="fr-FR" dirty="0"/>
              <a:t>Gestion administrative du personnel du SCD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8D0EB289-59FA-48C0-B498-E346BFC1DD8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14343" y="4933553"/>
            <a:ext cx="1692000" cy="433011"/>
          </a:xfrm>
        </p:spPr>
        <p:txBody>
          <a:bodyPr/>
          <a:lstStyle/>
          <a:p>
            <a:r>
              <a:rPr lang="fr-FR" sz="1100" b="1" dirty="0"/>
              <a:t>Daniel </a:t>
            </a:r>
            <a:r>
              <a:rPr lang="fr-FR" sz="1100" b="1" dirty="0" err="1"/>
              <a:t>Razat</a:t>
            </a:r>
            <a:endParaRPr lang="fr-FR" sz="1100" b="1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C59CA80-A489-4DEA-ADE3-B7FB6E35600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28495" y="4218482"/>
            <a:ext cx="1692000" cy="684000"/>
          </a:xfrm>
        </p:spPr>
        <p:txBody>
          <a:bodyPr/>
          <a:lstStyle/>
          <a:p>
            <a:r>
              <a:rPr lang="fr-FR" dirty="0"/>
              <a:t>Référent logistique</a:t>
            </a:r>
          </a:p>
          <a:p>
            <a:r>
              <a:rPr lang="fr-FR" dirty="0"/>
              <a:t>site BU Sciences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C9D71D5B-9051-41C7-8210-6DD5429C4AC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928495" y="4861545"/>
            <a:ext cx="1692000" cy="433011"/>
          </a:xfrm>
        </p:spPr>
        <p:txBody>
          <a:bodyPr/>
          <a:lstStyle/>
          <a:p>
            <a:pPr>
              <a:defRPr/>
            </a:pPr>
            <a:r>
              <a:rPr lang="fr-FR" sz="1100" dirty="0"/>
              <a:t>Jean-François Garcia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Julien Denard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A5F23D2F-5DA4-4045-B210-3374649A855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Pôle Finances, RH et Logistique </a:t>
            </a:r>
            <a:endParaRPr lang="fr-FR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EAE75309-D82C-4A21-838B-10895779CA09}"/>
              </a:ext>
            </a:extLst>
          </p:cNvPr>
          <p:cNvSpPr txBox="1">
            <a:spLocks/>
          </p:cNvSpPr>
          <p:nvPr/>
        </p:nvSpPr>
        <p:spPr>
          <a:xfrm>
            <a:off x="8916807" y="4217025"/>
            <a:ext cx="1692000" cy="684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Référent logistique</a:t>
            </a:r>
          </a:p>
          <a:p>
            <a:r>
              <a:rPr lang="fr-FR" dirty="0"/>
              <a:t>sites BU Santé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13F5DAF7-DE68-4D30-9954-1978B4382D65}"/>
              </a:ext>
            </a:extLst>
          </p:cNvPr>
          <p:cNvSpPr txBox="1">
            <a:spLocks/>
          </p:cNvSpPr>
          <p:nvPr/>
        </p:nvSpPr>
        <p:spPr>
          <a:xfrm>
            <a:off x="8916807" y="4861545"/>
            <a:ext cx="1692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4"/>
                </a:solidFill>
              </a:rPr>
              <a:t>Marie-Laure Levet</a:t>
            </a:r>
          </a:p>
        </p:txBody>
      </p:sp>
      <p:sp>
        <p:nvSpPr>
          <p:cNvPr id="19" name="Espace réservé du texte 9">
            <a:extLst>
              <a:ext uri="{FF2B5EF4-FFF2-40B4-BE49-F238E27FC236}">
                <a16:creationId xmlns:a16="http://schemas.microsoft.com/office/drawing/2014/main" id="{D0FC6CB4-9D80-4686-94F1-E98B79D2ABD6}"/>
              </a:ext>
            </a:extLst>
          </p:cNvPr>
          <p:cNvSpPr txBox="1">
            <a:spLocks/>
          </p:cNvSpPr>
          <p:nvPr/>
        </p:nvSpPr>
        <p:spPr>
          <a:xfrm>
            <a:off x="2463999" y="4218378"/>
            <a:ext cx="1656000" cy="684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 des missions du SCD</a:t>
            </a:r>
          </a:p>
        </p:txBody>
      </p:sp>
      <p:sp>
        <p:nvSpPr>
          <p:cNvPr id="20" name="Espace réservé du texte 10">
            <a:extLst>
              <a:ext uri="{FF2B5EF4-FFF2-40B4-BE49-F238E27FC236}">
                <a16:creationId xmlns:a16="http://schemas.microsoft.com/office/drawing/2014/main" id="{CEBC1D9D-4F1F-4B8D-82F0-FA6B4BC72778}"/>
              </a:ext>
            </a:extLst>
          </p:cNvPr>
          <p:cNvSpPr txBox="1">
            <a:spLocks/>
          </p:cNvSpPr>
          <p:nvPr/>
        </p:nvSpPr>
        <p:spPr>
          <a:xfrm>
            <a:off x="2463999" y="4861545"/>
            <a:ext cx="1656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Suzy </a:t>
            </a:r>
            <a:r>
              <a:rPr lang="fr-FR" sz="1100" dirty="0" err="1"/>
              <a:t>Bignau</a:t>
            </a:r>
            <a:endParaRPr lang="fr-FR" sz="1100" dirty="0"/>
          </a:p>
        </p:txBody>
      </p:sp>
      <p:sp>
        <p:nvSpPr>
          <p:cNvPr id="21" name="Espace réservé du texte 11">
            <a:extLst>
              <a:ext uri="{FF2B5EF4-FFF2-40B4-BE49-F238E27FC236}">
                <a16:creationId xmlns:a16="http://schemas.microsoft.com/office/drawing/2014/main" id="{393E99FF-3F9D-49FE-B5D4-95BAF618998C}"/>
              </a:ext>
            </a:extLst>
          </p:cNvPr>
          <p:cNvSpPr txBox="1">
            <a:spLocks/>
          </p:cNvSpPr>
          <p:nvPr/>
        </p:nvSpPr>
        <p:spPr>
          <a:xfrm>
            <a:off x="4714343" y="5510202"/>
            <a:ext cx="169200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Référent RH BU Santé</a:t>
            </a:r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29F960B0-D738-4E2B-A868-B3E65DDFF70B}"/>
              </a:ext>
            </a:extLst>
          </p:cNvPr>
          <p:cNvSpPr txBox="1">
            <a:spLocks/>
          </p:cNvSpPr>
          <p:nvPr/>
        </p:nvSpPr>
        <p:spPr>
          <a:xfrm>
            <a:off x="4714343" y="6012710"/>
            <a:ext cx="1692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4"/>
                </a:solidFill>
              </a:rPr>
              <a:t>Vincent Détienne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D68120-A309-4F5B-A5F5-E1D7897B003F}"/>
              </a:ext>
            </a:extLst>
          </p:cNvPr>
          <p:cNvSpPr/>
          <p:nvPr/>
        </p:nvSpPr>
        <p:spPr>
          <a:xfrm>
            <a:off x="2233929" y="6373888"/>
            <a:ext cx="5343525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900" b="1" dirty="0">
                <a:solidFill>
                  <a:srgbClr val="611313"/>
                </a:solidFill>
                <a:cs typeface="Arial" panose="020B0604020202020204" pitchFamily="34" charset="0"/>
              </a:rPr>
              <a:t>Gras </a:t>
            </a:r>
            <a:r>
              <a:rPr lang="fr-FR" sz="900" dirty="0">
                <a:solidFill>
                  <a:srgbClr val="611313"/>
                </a:solidFill>
              </a:rPr>
              <a:t>: majeure, relation hiérarchique</a:t>
            </a:r>
          </a:p>
          <a:p>
            <a:r>
              <a:rPr lang="fr-FR" sz="900" dirty="0">
                <a:solidFill>
                  <a:srgbClr val="611313"/>
                </a:solidFill>
              </a:rPr>
              <a:t>Normal : majeure, relation fonctionnelle</a:t>
            </a:r>
          </a:p>
          <a:p>
            <a:r>
              <a:rPr lang="fr-FR" sz="900" i="1" dirty="0">
                <a:solidFill>
                  <a:schemeClr val="accent4"/>
                </a:solidFill>
                <a:cs typeface="Arial" panose="020B0604020202020204" pitchFamily="34" charset="0"/>
              </a:rPr>
              <a:t>Gris italique </a:t>
            </a:r>
            <a:r>
              <a:rPr lang="fr-FR" sz="900" dirty="0">
                <a:solidFill>
                  <a:schemeClr val="accent4"/>
                </a:solidFill>
              </a:rPr>
              <a:t>: mineure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87A50DC8-A043-4FF5-A11F-47F39643DE69}"/>
              </a:ext>
            </a:extLst>
          </p:cNvPr>
          <p:cNvCxnSpPr>
            <a:cxnSpLocks/>
          </p:cNvCxnSpPr>
          <p:nvPr/>
        </p:nvCxnSpPr>
        <p:spPr>
          <a:xfrm flipV="1">
            <a:off x="2307600" y="2478067"/>
            <a:ext cx="6480000" cy="721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A12C3A1-31B5-4FAF-9429-BB25E3E4A1C4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2319983" y="2485281"/>
            <a:ext cx="0" cy="2160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A5D735D-9B2F-4985-808B-7C195DCEA919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5560343" y="2485281"/>
            <a:ext cx="0" cy="2160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01325DE-37C7-41BF-A689-B3CD8C600B68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8775277" y="2478067"/>
            <a:ext cx="0" cy="2160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76CA3AC9-F7E0-4D18-903B-AFD60B6D5400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33268"/>
            <a:ext cx="0" cy="352013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0088E1D3-4C1E-4742-8B18-6F12057FD94C}"/>
              </a:ext>
            </a:extLst>
          </p:cNvPr>
          <p:cNvCxnSpPr>
            <a:cxnSpLocks/>
            <a:stCxn id="7" idx="2"/>
            <a:endCxn id="12" idx="0"/>
          </p:cNvCxnSpPr>
          <p:nvPr/>
        </p:nvCxnSpPr>
        <p:spPr>
          <a:xfrm>
            <a:off x="5560343" y="3630860"/>
            <a:ext cx="0" cy="58762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1B253E30-569B-4619-AB4E-34AA164E9E2F}"/>
              </a:ext>
            </a:extLst>
          </p:cNvPr>
          <p:cNvCxnSpPr>
            <a:cxnSpLocks/>
          </p:cNvCxnSpPr>
          <p:nvPr/>
        </p:nvCxnSpPr>
        <p:spPr>
          <a:xfrm>
            <a:off x="1332000" y="3925441"/>
            <a:ext cx="19692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B0818E9D-4E00-4E4E-9600-D4D283523443}"/>
              </a:ext>
            </a:extLst>
          </p:cNvPr>
          <p:cNvCxnSpPr>
            <a:cxnSpLocks/>
            <a:stCxn id="13" idx="2"/>
            <a:endCxn id="21" idx="0"/>
          </p:cNvCxnSpPr>
          <p:nvPr/>
        </p:nvCxnSpPr>
        <p:spPr>
          <a:xfrm>
            <a:off x="5560343" y="5366564"/>
            <a:ext cx="0" cy="14363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5905D77C-35A8-47DA-B1E8-2F7CB564F0C8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3291999" y="3925441"/>
            <a:ext cx="0" cy="29293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FBC84A42-BF06-4909-BAE3-54BDB6CAB3D5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347783" y="3925441"/>
            <a:ext cx="0" cy="29304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1B3FCEC4-D1DA-4DC7-9CBC-D596C5096A8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319983" y="3630860"/>
            <a:ext cx="0" cy="29458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C1FBFA5E-A9CE-4E39-B207-AB9020868FD4}"/>
              </a:ext>
            </a:extLst>
          </p:cNvPr>
          <p:cNvCxnSpPr>
            <a:cxnSpLocks/>
          </p:cNvCxnSpPr>
          <p:nvPr/>
        </p:nvCxnSpPr>
        <p:spPr>
          <a:xfrm>
            <a:off x="7767607" y="3925441"/>
            <a:ext cx="19980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39EEC56F-98CE-478E-97B7-0C85B0F3BA3A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8775277" y="3623646"/>
            <a:ext cx="0" cy="30179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2443E736-CC2B-4B7B-9D40-014B037522A0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7774495" y="3925441"/>
            <a:ext cx="0" cy="29304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E7030611-C154-45AE-BB79-F8DC0447FF1C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9762806" y="3916686"/>
            <a:ext cx="1" cy="30033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765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BB0EA-E563-4CDA-83FF-EFAC680FC8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51831" y="2701305"/>
            <a:ext cx="2333439" cy="503758"/>
          </a:xfrm>
        </p:spPr>
        <p:txBody>
          <a:bodyPr/>
          <a:lstStyle/>
          <a:p>
            <a:r>
              <a:rPr lang="fr-FR" dirty="0"/>
              <a:t>Implication des usagers, qualité,</a:t>
            </a:r>
          </a:p>
          <a:p>
            <a:r>
              <a:rPr lang="fr-FR" dirty="0"/>
              <a:t> suivi des projet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2271" y="1694894"/>
            <a:ext cx="2160240" cy="433011"/>
          </a:xfrm>
        </p:spPr>
        <p:txBody>
          <a:bodyPr/>
          <a:lstStyle/>
          <a:p>
            <a:r>
              <a:rPr lang="fr-FR" sz="1100" dirty="0"/>
              <a:t>Laurent Marty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CFB402-80F0-4D97-A06E-25B37A4BAB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1831" y="3197849"/>
            <a:ext cx="2333439" cy="433011"/>
          </a:xfrm>
        </p:spPr>
        <p:txBody>
          <a:bodyPr/>
          <a:lstStyle/>
          <a:p>
            <a:r>
              <a:rPr lang="fr-FR" sz="1100" b="1" dirty="0"/>
              <a:t>Delphine </a:t>
            </a:r>
            <a:r>
              <a:rPr lang="fr-FR" sz="1100" b="1" dirty="0" err="1"/>
              <a:t>Bramaz</a:t>
            </a:r>
            <a:endParaRPr lang="fr-FR" sz="1100" b="1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4118" y="2701305"/>
            <a:ext cx="4392485" cy="503758"/>
          </a:xfrm>
        </p:spPr>
        <p:txBody>
          <a:bodyPr/>
          <a:lstStyle/>
          <a:p>
            <a:r>
              <a:rPr lang="fr-FR" dirty="0"/>
              <a:t>Communication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24639" y="2701305"/>
            <a:ext cx="2160240" cy="503758"/>
          </a:xfrm>
        </p:spPr>
        <p:txBody>
          <a:bodyPr/>
          <a:lstStyle/>
          <a:p>
            <a:r>
              <a:rPr lang="fr-FR" dirty="0"/>
              <a:t>Formation continue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B60C8E5-9341-4EA8-AF80-B91397C73C3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24639" y="3197849"/>
            <a:ext cx="2160240" cy="433011"/>
          </a:xfrm>
        </p:spPr>
        <p:txBody>
          <a:bodyPr/>
          <a:lstStyle/>
          <a:p>
            <a:r>
              <a:rPr lang="fr-FR" sz="1100" b="1" dirty="0"/>
              <a:t>Julie Balland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C2119AAD-E7FA-458E-9718-F1A4E095B05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544119" y="3211950"/>
            <a:ext cx="2160240" cy="503758"/>
          </a:xfrm>
        </p:spPr>
        <p:txBody>
          <a:bodyPr/>
          <a:lstStyle/>
          <a:p>
            <a:r>
              <a:rPr lang="fr-FR" dirty="0"/>
              <a:t>Communication externe, webmaster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C9E3DC7-58F4-44C7-ADFC-59529E8C67F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544119" y="3712728"/>
            <a:ext cx="2160240" cy="433011"/>
          </a:xfrm>
        </p:spPr>
        <p:txBody>
          <a:bodyPr/>
          <a:lstStyle/>
          <a:p>
            <a:r>
              <a:rPr lang="fr-FR" sz="1100" b="1" dirty="0"/>
              <a:t>Vincent Détienne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2B3D6059-88A3-4B3D-B653-2240F92F3B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76367" y="3211950"/>
            <a:ext cx="2160240" cy="503758"/>
          </a:xfrm>
        </p:spPr>
        <p:txBody>
          <a:bodyPr/>
          <a:lstStyle/>
          <a:p>
            <a:r>
              <a:rPr lang="fr-FR" dirty="0"/>
              <a:t>Communication interne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EE899C74-C192-4AA3-8BFE-B09ADF836CF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5776367" y="3701152"/>
            <a:ext cx="2160240" cy="433011"/>
          </a:xfrm>
        </p:spPr>
        <p:txBody>
          <a:bodyPr/>
          <a:lstStyle/>
          <a:p>
            <a:r>
              <a:rPr lang="fr-FR" sz="1100" dirty="0"/>
              <a:t>Julie Balland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Pôle Prospective et Projets</a:t>
            </a:r>
            <a:endParaRPr lang="fr-FR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4220597" y="4789537"/>
            <a:ext cx="3039526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Correspondant communication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4220597" y="5292045"/>
            <a:ext cx="3039526" cy="1516308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É. Bligny, C. Millon(DSP) ; P. Viguier (DSP, action culturelle) ; S. </a:t>
            </a:r>
            <a:r>
              <a:rPr lang="fr-FR" sz="1100" i="1" dirty="0" err="1">
                <a:solidFill>
                  <a:schemeClr val="accent4"/>
                </a:solidFill>
              </a:rPr>
              <a:t>Fourquin</a:t>
            </a:r>
            <a:r>
              <a:rPr lang="fr-FR" sz="1100" i="1" dirty="0">
                <a:solidFill>
                  <a:schemeClr val="accent4"/>
                </a:solidFill>
              </a:rPr>
              <a:t> (DARSO) ; É. Pajot (DFCI) ;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É. Pajot (DRD) ; H. de </a:t>
            </a:r>
            <a:r>
              <a:rPr lang="fr-FR" sz="1100" i="1" dirty="0" err="1">
                <a:solidFill>
                  <a:schemeClr val="accent4"/>
                </a:solidFill>
              </a:rPr>
              <a:t>Daran</a:t>
            </a:r>
            <a:r>
              <a:rPr lang="fr-FR" sz="1100" i="1" dirty="0">
                <a:solidFill>
                  <a:schemeClr val="accent4"/>
                </a:solidFill>
              </a:rPr>
              <a:t> (PEE) ; J-F. Garcia (PFRHL) ; V. Détienne (PIOD)</a:t>
            </a:r>
          </a:p>
          <a:p>
            <a:pPr>
              <a:defRPr/>
            </a:pPr>
            <a:r>
              <a:rPr lang="fr-FR" sz="1100" b="1" dirty="0"/>
              <a:t>--------</a:t>
            </a:r>
          </a:p>
          <a:p>
            <a:pPr>
              <a:defRPr/>
            </a:pPr>
            <a:r>
              <a:rPr lang="fr-FR" sz="1100" b="1" dirty="0"/>
              <a:t>Bibliothèques IUT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Gaëlle Pascalet</a:t>
            </a:r>
            <a:endParaRPr lang="fr-FR" sz="1100" dirty="0">
              <a:solidFill>
                <a:schemeClr val="accent4"/>
              </a:solidFill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D19B9575-4B5A-409E-B0F8-B0F64DE2A238}"/>
              </a:ext>
            </a:extLst>
          </p:cNvPr>
          <p:cNvCxnSpPr>
            <a:cxnSpLocks/>
          </p:cNvCxnSpPr>
          <p:nvPr/>
        </p:nvCxnSpPr>
        <p:spPr>
          <a:xfrm flipV="1">
            <a:off x="2116800" y="2341265"/>
            <a:ext cx="7198249" cy="802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95927311-7F59-400D-8811-A7A73261F2BD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27905"/>
            <a:ext cx="0" cy="2160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E667CB51-7D77-4204-80C3-240FE1057FBE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5740361" y="2349292"/>
            <a:ext cx="0" cy="352013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5085F247-30A9-4C67-B42F-5DE9D468DD14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2118551" y="2341265"/>
            <a:ext cx="0" cy="36004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6F12E57-709C-4065-A7CD-5FFDC310661F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304759" y="2341265"/>
            <a:ext cx="0" cy="36004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9010D23D-8373-4B58-A1AB-3E95503BD8E0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4624239" y="4145739"/>
            <a:ext cx="0" cy="28375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FBA6E4E2-2B02-41DA-96DA-683C69B17076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6856487" y="4134163"/>
            <a:ext cx="0" cy="29533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DDBFC99A-E272-4500-BA9E-4D81C3BBAEA1}"/>
              </a:ext>
            </a:extLst>
          </p:cNvPr>
          <p:cNvCxnSpPr>
            <a:cxnSpLocks/>
          </p:cNvCxnSpPr>
          <p:nvPr/>
        </p:nvCxnSpPr>
        <p:spPr>
          <a:xfrm>
            <a:off x="4608000" y="4429497"/>
            <a:ext cx="22608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B8C826FC-1893-40E3-9734-7555F9AF1A2A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5740360" y="4437525"/>
            <a:ext cx="1" cy="35201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588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911443" y="1189137"/>
            <a:ext cx="2160240" cy="503758"/>
          </a:xfrm>
        </p:spPr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BB0EA-E563-4CDA-83FF-EFAC680FC8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Tableaux de bord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1443" y="1700257"/>
            <a:ext cx="2160240" cy="433011"/>
          </a:xfrm>
        </p:spPr>
        <p:txBody>
          <a:bodyPr/>
          <a:lstStyle/>
          <a:p>
            <a:r>
              <a:rPr lang="fr-FR" sz="1100" b="1" dirty="0"/>
              <a:t>Henriette de </a:t>
            </a:r>
            <a:r>
              <a:rPr lang="fr-FR" sz="1100" b="1" dirty="0" err="1"/>
              <a:t>Daran</a:t>
            </a:r>
            <a:endParaRPr lang="fr-FR" sz="1100" b="1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CFB402-80F0-4D97-A06E-25B37A4BAB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fr-FR" sz="1100" i="1" dirty="0">
                <a:solidFill>
                  <a:schemeClr val="accent4"/>
                </a:solidFill>
              </a:rPr>
              <a:t>Non pourvu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911443" y="2701305"/>
            <a:ext cx="2160240" cy="503758"/>
          </a:xfrm>
        </p:spPr>
        <p:txBody>
          <a:bodyPr/>
          <a:lstStyle/>
          <a:p>
            <a:r>
              <a:rPr lang="fr-FR" dirty="0"/>
              <a:t>Enquêtes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599272" y="2701305"/>
            <a:ext cx="2160240" cy="503758"/>
          </a:xfrm>
        </p:spPr>
        <p:txBody>
          <a:bodyPr/>
          <a:lstStyle/>
          <a:p>
            <a:r>
              <a:rPr lang="fr-FR" dirty="0"/>
              <a:t>Statistiques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3C9E3DC7-58F4-44C7-ADFC-59529E8C67F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911443" y="3205063"/>
            <a:ext cx="2160240" cy="433011"/>
          </a:xfrm>
        </p:spPr>
        <p:txBody>
          <a:bodyPr/>
          <a:lstStyle/>
          <a:p>
            <a:r>
              <a:rPr lang="fr-FR" sz="1100" u="sng" dirty="0"/>
              <a:t>Coordination</a:t>
            </a:r>
            <a:r>
              <a:rPr lang="fr-FR" sz="1100" dirty="0"/>
              <a:t> :</a:t>
            </a:r>
          </a:p>
          <a:p>
            <a:r>
              <a:rPr lang="fr-FR" sz="1100" i="1" dirty="0"/>
              <a:t> </a:t>
            </a:r>
            <a:r>
              <a:rPr lang="fr-FR" sz="1100" i="1" dirty="0">
                <a:solidFill>
                  <a:schemeClr val="accent4"/>
                </a:solidFill>
              </a:rPr>
              <a:t>Delphine </a:t>
            </a:r>
            <a:r>
              <a:rPr lang="fr-FR" sz="1100" i="1" dirty="0" err="1">
                <a:solidFill>
                  <a:schemeClr val="accent4"/>
                </a:solidFill>
              </a:rPr>
              <a:t>Bramaz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Pôle Évaluation et Enquêtes</a:t>
            </a:r>
            <a:endParaRPr lang="fr-FR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7599272" y="3929048"/>
            <a:ext cx="216024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Correspondants  statistiques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7599272" y="4431556"/>
            <a:ext cx="2160240" cy="90995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L. </a:t>
            </a:r>
            <a:r>
              <a:rPr lang="fr-FR" sz="1100" i="1" dirty="0" err="1">
                <a:solidFill>
                  <a:schemeClr val="accent4"/>
                </a:solidFill>
              </a:rPr>
              <a:t>Moisand</a:t>
            </a:r>
            <a:r>
              <a:rPr lang="fr-FR" sz="1100" i="1" dirty="0">
                <a:solidFill>
                  <a:schemeClr val="accent4"/>
                </a:solidFill>
              </a:rPr>
              <a:t> (DRD),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A. Benson-</a:t>
            </a:r>
            <a:r>
              <a:rPr lang="fr-FR" sz="1100" i="1" dirty="0" err="1">
                <a:solidFill>
                  <a:schemeClr val="accent4"/>
                </a:solidFill>
              </a:rPr>
              <a:t>Rumiz</a:t>
            </a:r>
            <a:r>
              <a:rPr lang="fr-FR" sz="1100" i="1" dirty="0">
                <a:solidFill>
                  <a:schemeClr val="accent4"/>
                </a:solidFill>
              </a:rPr>
              <a:t> (DARSO)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É. Bligny et S. Baron (DSP)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C. Grima (DFCI</a:t>
            </a:r>
            <a:r>
              <a:rPr lang="fr-FR" sz="1200" i="1" dirty="0">
                <a:solidFill>
                  <a:schemeClr val="accent4"/>
                </a:solidFill>
              </a:rPr>
              <a:t>)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E4DEA474-B4DE-48BB-A57A-7A85CE34CF20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7599272" y="3205063"/>
            <a:ext cx="2160240" cy="433011"/>
          </a:xfrm>
        </p:spPr>
        <p:txBody>
          <a:bodyPr/>
          <a:lstStyle/>
          <a:p>
            <a:r>
              <a:rPr lang="fr-FR" sz="1100" u="sng" dirty="0"/>
              <a:t>Coordination</a:t>
            </a:r>
            <a:r>
              <a:rPr lang="fr-FR" sz="1100" dirty="0"/>
              <a:t> :</a:t>
            </a:r>
            <a:endParaRPr lang="fr-FR" sz="1100" u="sng" dirty="0"/>
          </a:p>
          <a:p>
            <a:r>
              <a:rPr lang="fr-FR" sz="1100" i="1" dirty="0">
                <a:solidFill>
                  <a:schemeClr val="accent4"/>
                </a:solidFill>
              </a:rPr>
              <a:t>Karine </a:t>
            </a:r>
            <a:r>
              <a:rPr lang="fr-FR" sz="1100" i="1" dirty="0" err="1">
                <a:solidFill>
                  <a:schemeClr val="accent4"/>
                </a:solidFill>
              </a:rPr>
              <a:t>Pistre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CE843D-A1E0-4FF3-B019-AB954BBE92D1}"/>
              </a:ext>
            </a:extLst>
          </p:cNvPr>
          <p:cNvSpPr/>
          <p:nvPr/>
        </p:nvSpPr>
        <p:spPr>
          <a:xfrm>
            <a:off x="1527895" y="0"/>
            <a:ext cx="45719" cy="7562850"/>
          </a:xfrm>
          <a:prstGeom prst="rect">
            <a:avLst/>
          </a:prstGeom>
          <a:solidFill>
            <a:srgbClr val="FFCEF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AA662D7-F08B-420F-B414-87AD8E5454E6}"/>
              </a:ext>
            </a:extLst>
          </p:cNvPr>
          <p:cNvCxnSpPr>
            <a:cxnSpLocks/>
          </p:cNvCxnSpPr>
          <p:nvPr/>
        </p:nvCxnSpPr>
        <p:spPr>
          <a:xfrm flipV="1">
            <a:off x="3326400" y="2343273"/>
            <a:ext cx="5356800" cy="601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C9DC14BA-D7E2-4D9B-B66B-B07EE55254CE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5991563" y="2133268"/>
            <a:ext cx="0" cy="56803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BEF500E5-0786-4280-93F1-A187520308DB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3328095" y="2337255"/>
            <a:ext cx="0" cy="36405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5CE26A08-64BF-4997-A2C8-B64B7E884949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8670791" y="2343273"/>
            <a:ext cx="8601" cy="35803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9E4F008D-E132-488A-AD39-A4B8C008D7ED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>
            <a:off x="8679392" y="3638074"/>
            <a:ext cx="0" cy="29097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03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BB0EA-E563-4CDA-83FF-EFAC680FC8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9783" y="2921227"/>
            <a:ext cx="1980000" cy="503758"/>
          </a:xfrm>
        </p:spPr>
        <p:txBody>
          <a:bodyPr/>
          <a:lstStyle/>
          <a:p>
            <a:pPr>
              <a:defRPr/>
            </a:pPr>
            <a:r>
              <a:rPr lang="fr-FR" dirty="0"/>
              <a:t>Signalement des ressources documentaires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2271" y="1700257"/>
            <a:ext cx="2160240" cy="711233"/>
          </a:xfrm>
        </p:spPr>
        <p:txBody>
          <a:bodyPr/>
          <a:lstStyle/>
          <a:p>
            <a:r>
              <a:rPr lang="fr-FR" sz="1100" b="1" dirty="0"/>
              <a:t>Soraya Demay</a:t>
            </a:r>
          </a:p>
          <a:p>
            <a:endParaRPr lang="fr-FR" sz="1100" b="1" dirty="0"/>
          </a:p>
          <a:p>
            <a:r>
              <a:rPr lang="fr-FR" sz="1100" dirty="0"/>
              <a:t>Adjointe : </a:t>
            </a:r>
            <a:r>
              <a:rPr lang="fr-FR" sz="1100" b="1" dirty="0"/>
              <a:t>Amandine Dély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4119" y="2966767"/>
            <a:ext cx="1980000" cy="503758"/>
          </a:xfrm>
        </p:spPr>
        <p:txBody>
          <a:bodyPr/>
          <a:lstStyle/>
          <a:p>
            <a:r>
              <a:rPr lang="fr-FR" dirty="0"/>
              <a:t>Thèses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33713" y="2957420"/>
            <a:ext cx="2325668" cy="503758"/>
          </a:xfrm>
        </p:spPr>
        <p:txBody>
          <a:bodyPr/>
          <a:lstStyle/>
          <a:p>
            <a:r>
              <a:rPr lang="fr-FR" dirty="0"/>
              <a:t>SIGB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Pôle Ingénierie et Outils Documentaires</a:t>
            </a:r>
          </a:p>
          <a:p>
            <a:endParaRPr lang="fr-FR" sz="1600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6244135" y="4325572"/>
            <a:ext cx="1112694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Administration Circulation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6244135" y="4708703"/>
            <a:ext cx="1112694" cy="375719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Suze Millan</a:t>
            </a: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Laetitia </a:t>
            </a:r>
            <a:r>
              <a:rPr lang="fr-FR" sz="1100" i="1" dirty="0" err="1">
                <a:solidFill>
                  <a:schemeClr val="accent4"/>
                </a:solidFill>
              </a:rPr>
              <a:t>Grare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D4B1129C-86F9-4D35-AC32-32F8BA437BB3}"/>
              </a:ext>
            </a:extLst>
          </p:cNvPr>
          <p:cNvSpPr txBox="1">
            <a:spLocks/>
          </p:cNvSpPr>
          <p:nvPr/>
        </p:nvSpPr>
        <p:spPr>
          <a:xfrm>
            <a:off x="519783" y="3425283"/>
            <a:ext cx="1980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Amandine Dély</a:t>
            </a:r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8CC1CDE7-4E99-4FFD-A754-1AE9CB5E666A}"/>
              </a:ext>
            </a:extLst>
          </p:cNvPr>
          <p:cNvSpPr txBox="1">
            <a:spLocks/>
          </p:cNvSpPr>
          <p:nvPr/>
        </p:nvSpPr>
        <p:spPr>
          <a:xfrm>
            <a:off x="159743" y="4622430"/>
            <a:ext cx="1296000" cy="657225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Réception des documents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36682649-BEBE-4ABB-BD94-B1519752024A}"/>
              </a:ext>
            </a:extLst>
          </p:cNvPr>
          <p:cNvSpPr txBox="1">
            <a:spLocks/>
          </p:cNvSpPr>
          <p:nvPr/>
        </p:nvSpPr>
        <p:spPr>
          <a:xfrm>
            <a:off x="159743" y="5274703"/>
            <a:ext cx="1296000" cy="1013695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u="sng" dirty="0"/>
              <a:t>Coordination </a:t>
            </a:r>
          </a:p>
          <a:p>
            <a:r>
              <a:rPr lang="fr-FR" sz="1100" b="1" dirty="0"/>
              <a:t>Martine </a:t>
            </a:r>
            <a:r>
              <a:rPr lang="fr-FR" sz="1100" b="1" dirty="0" err="1"/>
              <a:t>Delamotte</a:t>
            </a:r>
            <a:endParaRPr lang="fr-FR" sz="1100" b="1" dirty="0"/>
          </a:p>
          <a:p>
            <a:endParaRPr lang="fr-FR" sz="1100" dirty="0"/>
          </a:p>
          <a:p>
            <a:r>
              <a:rPr lang="fr-FR" sz="1100" u="sng" dirty="0"/>
              <a:t>Chargée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Véronique </a:t>
            </a:r>
            <a:r>
              <a:rPr lang="fr-FR" sz="1100" i="1" dirty="0" err="1">
                <a:solidFill>
                  <a:schemeClr val="accent4"/>
                </a:solidFill>
              </a:rPr>
              <a:t>Carbillet</a:t>
            </a:r>
            <a:endParaRPr lang="fr-FR" sz="1100" dirty="0">
              <a:solidFill>
                <a:schemeClr val="accent4"/>
              </a:solidFill>
            </a:endParaRP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D6623B6B-E225-4419-BB47-BF43A414C01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27895" y="4622430"/>
            <a:ext cx="1296144" cy="657225"/>
          </a:xfrm>
        </p:spPr>
        <p:txBody>
          <a:bodyPr/>
          <a:lstStyle/>
          <a:p>
            <a:r>
              <a:rPr lang="fr-FR" dirty="0"/>
              <a:t>Signalement des ressources documentaires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24CD287-AD9F-43BC-93B4-F3124D0F9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527895" y="5279655"/>
            <a:ext cx="1296000" cy="1010161"/>
          </a:xfrm>
        </p:spPr>
        <p:txBody>
          <a:bodyPr/>
          <a:lstStyle/>
          <a:p>
            <a:r>
              <a:rPr lang="fr-FR" sz="1100" i="1" dirty="0">
                <a:solidFill>
                  <a:schemeClr val="accent4"/>
                </a:solidFill>
              </a:rPr>
              <a:t>Gwenola </a:t>
            </a:r>
            <a:r>
              <a:rPr lang="fr-FR" sz="1100" i="1" dirty="0" err="1">
                <a:solidFill>
                  <a:schemeClr val="accent4"/>
                </a:solidFill>
              </a:rPr>
              <a:t>Kubiak</a:t>
            </a:r>
            <a:endParaRPr lang="fr-FR" sz="1100" i="1" dirty="0">
              <a:solidFill>
                <a:schemeClr val="accent4"/>
              </a:solidFill>
            </a:endParaRPr>
          </a:p>
          <a:p>
            <a:r>
              <a:rPr lang="fr-FR" sz="1100" b="1" dirty="0"/>
              <a:t>Karine Virenque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Martine </a:t>
            </a:r>
            <a:r>
              <a:rPr lang="fr-FR" sz="1100" i="1" dirty="0" err="1">
                <a:solidFill>
                  <a:schemeClr val="accent4"/>
                </a:solidFill>
              </a:rPr>
              <a:t>Delamotte</a:t>
            </a:r>
            <a:endParaRPr lang="fr-FR" sz="1100" i="1" dirty="0">
              <a:solidFill>
                <a:schemeClr val="accent4"/>
              </a:solidFill>
            </a:endParaRPr>
          </a:p>
          <a:p>
            <a:r>
              <a:rPr lang="fr-FR" sz="1100" i="1" dirty="0">
                <a:solidFill>
                  <a:schemeClr val="accent4"/>
                </a:solidFill>
              </a:rPr>
              <a:t>Célia Dedieu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Hadda </a:t>
            </a:r>
            <a:r>
              <a:rPr lang="fr-FR" sz="1100" i="1" dirty="0" err="1">
                <a:solidFill>
                  <a:schemeClr val="accent4"/>
                </a:solidFill>
              </a:rPr>
              <a:t>Morsly</a:t>
            </a:r>
            <a:endParaRPr lang="fr-FR" sz="1100" dirty="0">
              <a:solidFill>
                <a:schemeClr val="accent4"/>
              </a:solidFill>
            </a:endParaRP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A288F4C6-8301-4D0D-A226-FD7B0807D9F5}"/>
              </a:ext>
            </a:extLst>
          </p:cNvPr>
          <p:cNvSpPr txBox="1">
            <a:spLocks/>
          </p:cNvSpPr>
          <p:nvPr/>
        </p:nvSpPr>
        <p:spPr>
          <a:xfrm>
            <a:off x="3544119" y="3470823"/>
            <a:ext cx="1980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Johanna </a:t>
            </a:r>
            <a:r>
              <a:rPr lang="fr-FR" sz="1100" b="1" dirty="0" err="1"/>
              <a:t>Courdès</a:t>
            </a:r>
            <a:endParaRPr lang="fr-FR" sz="1100" b="1" dirty="0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2A18286D-960B-4475-8C81-07FE4F03E67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195207" y="4622430"/>
            <a:ext cx="1296144" cy="503758"/>
          </a:xfrm>
        </p:spPr>
        <p:txBody>
          <a:bodyPr/>
          <a:lstStyle/>
          <a:p>
            <a:r>
              <a:rPr lang="fr-FR" dirty="0"/>
              <a:t>Dépôt</a:t>
            </a:r>
          </a:p>
          <a:p>
            <a:r>
              <a:rPr lang="fr-FR" dirty="0"/>
              <a:t>et mise en ligne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4B78AD99-974A-444C-847E-17BCCEBBC9B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195207" y="5129102"/>
            <a:ext cx="1296144" cy="1010161"/>
          </a:xfrm>
        </p:spPr>
        <p:txBody>
          <a:bodyPr/>
          <a:lstStyle/>
          <a:p>
            <a:r>
              <a:rPr lang="fr-FR" sz="1100" b="1" dirty="0"/>
              <a:t>Béatrice Castro</a:t>
            </a:r>
          </a:p>
          <a:p>
            <a:r>
              <a:rPr lang="fr-FR" sz="1100" b="1" dirty="0"/>
              <a:t>Suzanne Millan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Carine </a:t>
            </a:r>
            <a:r>
              <a:rPr lang="fr-FR" sz="1100" i="1" dirty="0" err="1">
                <a:solidFill>
                  <a:schemeClr val="accent4"/>
                </a:solidFill>
              </a:rPr>
              <a:t>Lagaillarde</a:t>
            </a:r>
            <a:endParaRPr lang="fr-FR" sz="1100" i="1" dirty="0">
              <a:solidFill>
                <a:schemeClr val="accent4"/>
              </a:solidFill>
            </a:endParaRPr>
          </a:p>
          <a:p>
            <a:r>
              <a:rPr lang="fr-FR" sz="1100" b="1" dirty="0"/>
              <a:t>Florence Sisteron</a:t>
            </a:r>
          </a:p>
          <a:p>
            <a:r>
              <a:rPr lang="fr-FR" sz="1100" b="1" dirty="0"/>
              <a:t>Camille </a:t>
            </a:r>
            <a:r>
              <a:rPr lang="fr-FR" sz="1100" b="1" dirty="0" err="1"/>
              <a:t>Zagato</a:t>
            </a:r>
            <a:endParaRPr lang="fr-FR" sz="1100" b="1" dirty="0"/>
          </a:p>
        </p:txBody>
      </p:sp>
      <p:sp>
        <p:nvSpPr>
          <p:cNvPr id="32" name="Espace réservé du texte 7">
            <a:extLst>
              <a:ext uri="{FF2B5EF4-FFF2-40B4-BE49-F238E27FC236}">
                <a16:creationId xmlns:a16="http://schemas.microsoft.com/office/drawing/2014/main" id="{E3B6BBF7-51E4-4715-8CF8-857022337AF5}"/>
              </a:ext>
            </a:extLst>
          </p:cNvPr>
          <p:cNvSpPr txBox="1">
            <a:spLocks/>
          </p:cNvSpPr>
          <p:nvPr/>
        </p:nvSpPr>
        <p:spPr>
          <a:xfrm>
            <a:off x="8800703" y="2957420"/>
            <a:ext cx="180020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Outils informatiques et portails documentaires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BEDF0294-2F4C-496C-801E-BDE4697FD43A}"/>
              </a:ext>
            </a:extLst>
          </p:cNvPr>
          <p:cNvSpPr txBox="1">
            <a:spLocks/>
          </p:cNvSpPr>
          <p:nvPr/>
        </p:nvSpPr>
        <p:spPr>
          <a:xfrm>
            <a:off x="6233713" y="3469041"/>
            <a:ext cx="2325668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4"/>
                </a:solidFill>
              </a:rPr>
              <a:t>Vincent </a:t>
            </a:r>
            <a:r>
              <a:rPr lang="fr-FR" sz="1100" i="1" dirty="0" err="1">
                <a:solidFill>
                  <a:schemeClr val="accent4"/>
                </a:solidFill>
              </a:rPr>
              <a:t>Daudé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E38CAC01-EDD1-45C9-A7E6-ECD342AEA2DD}"/>
              </a:ext>
            </a:extLst>
          </p:cNvPr>
          <p:cNvSpPr txBox="1">
            <a:spLocks/>
          </p:cNvSpPr>
          <p:nvPr/>
        </p:nvSpPr>
        <p:spPr>
          <a:xfrm>
            <a:off x="8800703" y="3469041"/>
            <a:ext cx="1800200" cy="73887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dirty="0"/>
              <a:t>Amandine Dély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Vincent Détienne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Pierre </a:t>
            </a:r>
            <a:r>
              <a:rPr lang="fr-FR" sz="1100" i="1" dirty="0" err="1">
                <a:solidFill>
                  <a:schemeClr val="accent4"/>
                </a:solidFill>
              </a:rPr>
              <a:t>Naegelen</a:t>
            </a:r>
            <a:endParaRPr lang="fr-FR" sz="1100" i="1" dirty="0">
              <a:solidFill>
                <a:schemeClr val="accent4"/>
              </a:solidFill>
            </a:endParaRPr>
          </a:p>
          <a:p>
            <a:r>
              <a:rPr lang="fr-FR" sz="1100" i="1" dirty="0">
                <a:solidFill>
                  <a:schemeClr val="accent4"/>
                </a:solidFill>
              </a:rPr>
              <a:t>Camille </a:t>
            </a:r>
            <a:r>
              <a:rPr lang="fr-FR" sz="1100" i="1" dirty="0" err="1">
                <a:solidFill>
                  <a:schemeClr val="accent4"/>
                </a:solidFill>
              </a:rPr>
              <a:t>Zagato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35" name="Espace réservé du texte 28">
            <a:extLst>
              <a:ext uri="{FF2B5EF4-FFF2-40B4-BE49-F238E27FC236}">
                <a16:creationId xmlns:a16="http://schemas.microsoft.com/office/drawing/2014/main" id="{5080713E-C189-43B4-AC11-F47493CF476D}"/>
              </a:ext>
            </a:extLst>
          </p:cNvPr>
          <p:cNvSpPr txBox="1">
            <a:spLocks/>
          </p:cNvSpPr>
          <p:nvPr/>
        </p:nvSpPr>
        <p:spPr>
          <a:xfrm>
            <a:off x="4564749" y="4622430"/>
            <a:ext cx="129600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Signalement documentaire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2F1AA2D4-5BE1-498A-8D1F-5B8563C995F8}"/>
              </a:ext>
            </a:extLst>
          </p:cNvPr>
          <p:cNvSpPr txBox="1">
            <a:spLocks/>
          </p:cNvSpPr>
          <p:nvPr/>
        </p:nvSpPr>
        <p:spPr>
          <a:xfrm>
            <a:off x="4564749" y="5108558"/>
            <a:ext cx="1296000" cy="76031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4"/>
                </a:solidFill>
              </a:rPr>
              <a:t>Pascale Roth</a:t>
            </a:r>
          </a:p>
          <a:p>
            <a:r>
              <a:rPr lang="fr-FR" sz="1100" i="1" dirty="0">
                <a:solidFill>
                  <a:schemeClr val="accent4"/>
                </a:solidFill>
              </a:rPr>
              <a:t>Alicia </a:t>
            </a:r>
            <a:r>
              <a:rPr lang="fr-FR" sz="1100" i="1" dirty="0" err="1">
                <a:solidFill>
                  <a:schemeClr val="accent4"/>
                </a:solidFill>
              </a:rPr>
              <a:t>Bensom-Rumiz</a:t>
            </a:r>
            <a:endParaRPr lang="fr-FR" sz="1100" i="1" dirty="0">
              <a:solidFill>
                <a:schemeClr val="accent4"/>
              </a:solidFill>
            </a:endParaRPr>
          </a:p>
          <a:p>
            <a:r>
              <a:rPr lang="fr-FR" sz="1100" i="1" dirty="0">
                <a:solidFill>
                  <a:schemeClr val="accent4"/>
                </a:solidFill>
              </a:rPr>
              <a:t>Florence Sisteron</a:t>
            </a:r>
          </a:p>
        </p:txBody>
      </p:sp>
      <p:sp>
        <p:nvSpPr>
          <p:cNvPr id="37" name="Espace réservé du texte 28">
            <a:extLst>
              <a:ext uri="{FF2B5EF4-FFF2-40B4-BE49-F238E27FC236}">
                <a16:creationId xmlns:a16="http://schemas.microsoft.com/office/drawing/2014/main" id="{C044757C-82A1-45C3-A86E-7987E3DB8ADA}"/>
              </a:ext>
            </a:extLst>
          </p:cNvPr>
          <p:cNvSpPr txBox="1">
            <a:spLocks/>
          </p:cNvSpPr>
          <p:nvPr/>
        </p:nvSpPr>
        <p:spPr>
          <a:xfrm>
            <a:off x="4563359" y="5965359"/>
            <a:ext cx="1296000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Signalement rétrospectif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2BA414A5-23CA-4408-9F99-A54820EE74CC}"/>
              </a:ext>
            </a:extLst>
          </p:cNvPr>
          <p:cNvSpPr txBox="1">
            <a:spLocks/>
          </p:cNvSpPr>
          <p:nvPr/>
        </p:nvSpPr>
        <p:spPr>
          <a:xfrm>
            <a:off x="4563359" y="6467867"/>
            <a:ext cx="1296000" cy="985966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u="sng" dirty="0"/>
              <a:t>Coordination</a:t>
            </a:r>
            <a:r>
              <a:rPr lang="fr-FR" sz="1100" dirty="0"/>
              <a:t> </a:t>
            </a:r>
          </a:p>
          <a:p>
            <a:r>
              <a:rPr lang="fr-FR" sz="1100" dirty="0"/>
              <a:t>Pascale Roth</a:t>
            </a:r>
          </a:p>
          <a:p>
            <a:endParaRPr lang="fr-FR" sz="1100" dirty="0"/>
          </a:p>
          <a:p>
            <a:r>
              <a:rPr lang="fr-FR" sz="1100" u="sng" dirty="0"/>
              <a:t>Chargée</a:t>
            </a:r>
            <a:endParaRPr lang="fr-FR" sz="1100" dirty="0"/>
          </a:p>
          <a:p>
            <a:r>
              <a:rPr lang="fr-FR" sz="1100" b="1" dirty="0"/>
              <a:t>Charlotte </a:t>
            </a:r>
            <a:r>
              <a:rPr lang="fr-FR" sz="1100" b="1" dirty="0" err="1"/>
              <a:t>Madamour</a:t>
            </a:r>
            <a:endParaRPr lang="fr-FR" sz="1100" b="1" dirty="0"/>
          </a:p>
        </p:txBody>
      </p:sp>
      <p:sp>
        <p:nvSpPr>
          <p:cNvPr id="42" name="Espace réservé du texte 13">
            <a:extLst>
              <a:ext uri="{FF2B5EF4-FFF2-40B4-BE49-F238E27FC236}">
                <a16:creationId xmlns:a16="http://schemas.microsoft.com/office/drawing/2014/main" id="{A809CCE0-9D20-47CE-89F7-965B4CFFE2AE}"/>
              </a:ext>
            </a:extLst>
          </p:cNvPr>
          <p:cNvSpPr txBox="1">
            <a:spLocks/>
          </p:cNvSpPr>
          <p:nvPr/>
        </p:nvSpPr>
        <p:spPr>
          <a:xfrm>
            <a:off x="6237834" y="5132951"/>
            <a:ext cx="1112694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Administration Signalement</a:t>
            </a:r>
          </a:p>
        </p:txBody>
      </p:sp>
      <p:sp>
        <p:nvSpPr>
          <p:cNvPr id="43" name="Espace réservé du texte 14">
            <a:extLst>
              <a:ext uri="{FF2B5EF4-FFF2-40B4-BE49-F238E27FC236}">
                <a16:creationId xmlns:a16="http://schemas.microsoft.com/office/drawing/2014/main" id="{57B6A1C2-C522-4DD8-9D5B-D6E7EF7235E2}"/>
              </a:ext>
            </a:extLst>
          </p:cNvPr>
          <p:cNvSpPr txBox="1">
            <a:spLocks/>
          </p:cNvSpPr>
          <p:nvPr/>
        </p:nvSpPr>
        <p:spPr>
          <a:xfrm>
            <a:off x="6237834" y="5508208"/>
            <a:ext cx="1112694" cy="2808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Amandine Dély</a:t>
            </a:r>
          </a:p>
        </p:txBody>
      </p:sp>
      <p:sp>
        <p:nvSpPr>
          <p:cNvPr id="44" name="Espace réservé du texte 13">
            <a:extLst>
              <a:ext uri="{FF2B5EF4-FFF2-40B4-BE49-F238E27FC236}">
                <a16:creationId xmlns:a16="http://schemas.microsoft.com/office/drawing/2014/main" id="{AC7A4832-AC74-450F-8604-D46EB96A63A2}"/>
              </a:ext>
            </a:extLst>
          </p:cNvPr>
          <p:cNvSpPr txBox="1">
            <a:spLocks/>
          </p:cNvSpPr>
          <p:nvPr/>
        </p:nvSpPr>
        <p:spPr>
          <a:xfrm>
            <a:off x="6237834" y="5841076"/>
            <a:ext cx="1112694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Administration Acquisitions</a:t>
            </a:r>
          </a:p>
        </p:txBody>
      </p:sp>
      <p:sp>
        <p:nvSpPr>
          <p:cNvPr id="45" name="Espace réservé du texte 14">
            <a:extLst>
              <a:ext uri="{FF2B5EF4-FFF2-40B4-BE49-F238E27FC236}">
                <a16:creationId xmlns:a16="http://schemas.microsoft.com/office/drawing/2014/main" id="{ECED7FCE-9150-426D-B3FD-3A299EFFF008}"/>
              </a:ext>
            </a:extLst>
          </p:cNvPr>
          <p:cNvSpPr txBox="1">
            <a:spLocks/>
          </p:cNvSpPr>
          <p:nvPr/>
        </p:nvSpPr>
        <p:spPr>
          <a:xfrm>
            <a:off x="6237834" y="6213928"/>
            <a:ext cx="1112694" cy="3744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Liza </a:t>
            </a:r>
            <a:r>
              <a:rPr lang="fr-FR" sz="1100" i="1" dirty="0" err="1">
                <a:solidFill>
                  <a:schemeClr val="accent4"/>
                </a:solidFill>
              </a:rPr>
              <a:t>Moisand</a:t>
            </a:r>
            <a:endParaRPr lang="fr-FR" sz="1100" i="1" dirty="0">
              <a:solidFill>
                <a:schemeClr val="accent4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Gaëlle Pascalet</a:t>
            </a:r>
          </a:p>
        </p:txBody>
      </p:sp>
      <p:sp>
        <p:nvSpPr>
          <p:cNvPr id="46" name="Espace réservé du texte 13">
            <a:extLst>
              <a:ext uri="{FF2B5EF4-FFF2-40B4-BE49-F238E27FC236}">
                <a16:creationId xmlns:a16="http://schemas.microsoft.com/office/drawing/2014/main" id="{E95B910B-2081-4550-A159-F198D79F0EE3}"/>
              </a:ext>
            </a:extLst>
          </p:cNvPr>
          <p:cNvSpPr txBox="1">
            <a:spLocks/>
          </p:cNvSpPr>
          <p:nvPr/>
        </p:nvSpPr>
        <p:spPr>
          <a:xfrm>
            <a:off x="7451102" y="4327004"/>
            <a:ext cx="1112400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Administration Périodiques</a:t>
            </a:r>
          </a:p>
        </p:txBody>
      </p:sp>
      <p:sp>
        <p:nvSpPr>
          <p:cNvPr id="47" name="Espace réservé du texte 14">
            <a:extLst>
              <a:ext uri="{FF2B5EF4-FFF2-40B4-BE49-F238E27FC236}">
                <a16:creationId xmlns:a16="http://schemas.microsoft.com/office/drawing/2014/main" id="{BD235177-F4FA-4554-BE04-CE77054DCFED}"/>
              </a:ext>
            </a:extLst>
          </p:cNvPr>
          <p:cNvSpPr txBox="1">
            <a:spLocks/>
          </p:cNvSpPr>
          <p:nvPr/>
        </p:nvSpPr>
        <p:spPr>
          <a:xfrm>
            <a:off x="7451102" y="4694461"/>
            <a:ext cx="1112400" cy="38996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Pascal </a:t>
            </a:r>
            <a:r>
              <a:rPr lang="fr-FR" sz="1100" i="1" dirty="0" err="1">
                <a:solidFill>
                  <a:schemeClr val="accent4"/>
                </a:solidFill>
              </a:rPr>
              <a:t>Pinier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48" name="Espace réservé du texte 13">
            <a:extLst>
              <a:ext uri="{FF2B5EF4-FFF2-40B4-BE49-F238E27FC236}">
                <a16:creationId xmlns:a16="http://schemas.microsoft.com/office/drawing/2014/main" id="{5AED3B07-9B19-457D-B31B-DC805E57B968}"/>
              </a:ext>
            </a:extLst>
          </p:cNvPr>
          <p:cNvSpPr txBox="1">
            <a:spLocks/>
          </p:cNvSpPr>
          <p:nvPr/>
        </p:nvSpPr>
        <p:spPr>
          <a:xfrm>
            <a:off x="7451102" y="5128814"/>
            <a:ext cx="1112400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Administration</a:t>
            </a:r>
          </a:p>
          <a:p>
            <a:r>
              <a:rPr lang="fr-FR" dirty="0"/>
              <a:t>KB</a:t>
            </a:r>
          </a:p>
        </p:txBody>
      </p:sp>
      <p:sp>
        <p:nvSpPr>
          <p:cNvPr id="49" name="Espace réservé du texte 14">
            <a:extLst>
              <a:ext uri="{FF2B5EF4-FFF2-40B4-BE49-F238E27FC236}">
                <a16:creationId xmlns:a16="http://schemas.microsoft.com/office/drawing/2014/main" id="{89E3BE44-2743-4B4D-9EFE-83E8CD0FE8CF}"/>
              </a:ext>
            </a:extLst>
          </p:cNvPr>
          <p:cNvSpPr txBox="1">
            <a:spLocks/>
          </p:cNvSpPr>
          <p:nvPr/>
        </p:nvSpPr>
        <p:spPr>
          <a:xfrm>
            <a:off x="7451102" y="5488854"/>
            <a:ext cx="1112400" cy="280615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Beyhan Kara</a:t>
            </a:r>
          </a:p>
        </p:txBody>
      </p:sp>
      <p:sp>
        <p:nvSpPr>
          <p:cNvPr id="50" name="Espace réservé du texte 13">
            <a:extLst>
              <a:ext uri="{FF2B5EF4-FFF2-40B4-BE49-F238E27FC236}">
                <a16:creationId xmlns:a16="http://schemas.microsoft.com/office/drawing/2014/main" id="{98FC6952-81AB-4980-8383-67E3DB67A209}"/>
              </a:ext>
            </a:extLst>
          </p:cNvPr>
          <p:cNvSpPr txBox="1">
            <a:spLocks/>
          </p:cNvSpPr>
          <p:nvPr/>
        </p:nvSpPr>
        <p:spPr>
          <a:xfrm>
            <a:off x="7472279" y="5853888"/>
            <a:ext cx="1112400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Correspondant </a:t>
            </a:r>
          </a:p>
          <a:p>
            <a:r>
              <a:rPr lang="fr-FR" dirty="0"/>
              <a:t>Primo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C810512B-17C8-4663-8524-3EE2615C63DE}"/>
              </a:ext>
            </a:extLst>
          </p:cNvPr>
          <p:cNvSpPr txBox="1">
            <a:spLocks/>
          </p:cNvSpPr>
          <p:nvPr/>
        </p:nvSpPr>
        <p:spPr>
          <a:xfrm>
            <a:off x="7472279" y="6213928"/>
            <a:ext cx="1112400" cy="3744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Vincent Détienne</a:t>
            </a:r>
          </a:p>
        </p:txBody>
      </p: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7D41F107-2D94-482C-B582-53B1EC617F4E}"/>
              </a:ext>
            </a:extLst>
          </p:cNvPr>
          <p:cNvCxnSpPr>
            <a:cxnSpLocks/>
          </p:cNvCxnSpPr>
          <p:nvPr/>
        </p:nvCxnSpPr>
        <p:spPr>
          <a:xfrm>
            <a:off x="1497600" y="2605407"/>
            <a:ext cx="8211600" cy="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F9F2F044-4C28-404B-9A64-FC9F0B55E455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991563" y="2411490"/>
            <a:ext cx="828" cy="19391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7A829F6-55B0-41B7-8247-8D2F1FE67115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1509783" y="2605407"/>
            <a:ext cx="0" cy="31582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8F2BC6CF-E7DA-4B3F-8A3B-2F0B2B352489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9700803" y="2599388"/>
            <a:ext cx="0" cy="35803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6BCC35A9-F412-4C0A-A0AD-13E34765A96C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4534119" y="2605408"/>
            <a:ext cx="0" cy="36135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5CA14AFF-6989-4840-9B37-62E8464FDF67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7396547" y="2605408"/>
            <a:ext cx="0" cy="35201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99D1F488-3D6F-4D45-BB22-7E80F017CFF7}"/>
              </a:ext>
            </a:extLst>
          </p:cNvPr>
          <p:cNvCxnSpPr>
            <a:cxnSpLocks/>
            <a:stCxn id="36" idx="2"/>
            <a:endCxn id="37" idx="0"/>
          </p:cNvCxnSpPr>
          <p:nvPr/>
        </p:nvCxnSpPr>
        <p:spPr>
          <a:xfrm flipH="1">
            <a:off x="5211359" y="5868872"/>
            <a:ext cx="1390" cy="9648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5FA65C5E-9B88-41FA-BF8F-66E5AE28C411}"/>
              </a:ext>
            </a:extLst>
          </p:cNvPr>
          <p:cNvCxnSpPr>
            <a:cxnSpLocks/>
          </p:cNvCxnSpPr>
          <p:nvPr/>
        </p:nvCxnSpPr>
        <p:spPr>
          <a:xfrm>
            <a:off x="3830400" y="4216115"/>
            <a:ext cx="13860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>
            <a:extLst>
              <a:ext uri="{FF2B5EF4-FFF2-40B4-BE49-F238E27FC236}">
                <a16:creationId xmlns:a16="http://schemas.microsoft.com/office/drawing/2014/main" id="{92B5FCC0-99DB-4D0F-BEBB-FD4AB3822278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4534119" y="3903834"/>
            <a:ext cx="0" cy="30407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4A432530-E9AA-46E2-BCAA-664EAD2F4FE5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3843279" y="4216115"/>
            <a:ext cx="0" cy="40631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5B0FCEAF-9330-4AC7-A321-044F8C2E8842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5211359" y="4207912"/>
            <a:ext cx="1390" cy="41451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0A0CCB15-B9D5-4FEC-BC77-286B332D1CC7}"/>
              </a:ext>
            </a:extLst>
          </p:cNvPr>
          <p:cNvCxnSpPr>
            <a:cxnSpLocks/>
          </p:cNvCxnSpPr>
          <p:nvPr/>
        </p:nvCxnSpPr>
        <p:spPr>
          <a:xfrm>
            <a:off x="777600" y="4216115"/>
            <a:ext cx="13932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2D67798C-8B15-4979-98D2-2162A8C11876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1509783" y="3858294"/>
            <a:ext cx="1974" cy="36060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CB66A16D-5134-4F05-B9D6-9FC60875DB43}"/>
              </a:ext>
            </a:extLst>
          </p:cNvPr>
          <p:cNvCxnSpPr>
            <a:cxnSpLocks/>
          </p:cNvCxnSpPr>
          <p:nvPr/>
        </p:nvCxnSpPr>
        <p:spPr>
          <a:xfrm>
            <a:off x="791677" y="4227104"/>
            <a:ext cx="0" cy="40631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F86DB013-25B1-47E3-A343-EBCE2E3A7978}"/>
              </a:ext>
            </a:extLst>
          </p:cNvPr>
          <p:cNvCxnSpPr>
            <a:cxnSpLocks/>
          </p:cNvCxnSpPr>
          <p:nvPr/>
        </p:nvCxnSpPr>
        <p:spPr>
          <a:xfrm>
            <a:off x="2159757" y="4218901"/>
            <a:ext cx="1390" cy="41451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2DCCD7A9-1C80-4762-B245-42B9CA1B36D6}"/>
              </a:ext>
            </a:extLst>
          </p:cNvPr>
          <p:cNvCxnSpPr>
            <a:cxnSpLocks/>
            <a:stCxn id="33" idx="2"/>
            <a:endCxn id="90" idx="0"/>
          </p:cNvCxnSpPr>
          <p:nvPr/>
        </p:nvCxnSpPr>
        <p:spPr>
          <a:xfrm>
            <a:off x="7396547" y="3902052"/>
            <a:ext cx="0" cy="325053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82C892E2-0132-47DD-A1D7-F631BF803A40}"/>
              </a:ext>
            </a:extLst>
          </p:cNvPr>
          <p:cNvSpPr/>
          <p:nvPr/>
        </p:nvSpPr>
        <p:spPr>
          <a:xfrm>
            <a:off x="6136407" y="4227105"/>
            <a:ext cx="2520280" cy="2474732"/>
          </a:xfrm>
          <a:prstGeom prst="rect">
            <a:avLst/>
          </a:prstGeom>
          <a:noFill/>
          <a:ln>
            <a:solidFill>
              <a:srgbClr val="61131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0980A32-427E-4F7E-A4F9-45A9A14EAFD6}"/>
              </a:ext>
            </a:extLst>
          </p:cNvPr>
          <p:cNvCxnSpPr/>
          <p:nvPr/>
        </p:nvCxnSpPr>
        <p:spPr>
          <a:xfrm>
            <a:off x="5506227" y="2053233"/>
            <a:ext cx="972328" cy="0"/>
          </a:xfrm>
          <a:prstGeom prst="line">
            <a:avLst/>
          </a:prstGeom>
          <a:ln w="3175">
            <a:solidFill>
              <a:srgbClr val="61131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59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space réservé du texte 25">
            <a:extLst>
              <a:ext uri="{FF2B5EF4-FFF2-40B4-BE49-F238E27FC236}">
                <a16:creationId xmlns:a16="http://schemas.microsoft.com/office/drawing/2014/main" id="{70116DDE-0A50-440D-BEFC-D88318256577}"/>
              </a:ext>
            </a:extLst>
          </p:cNvPr>
          <p:cNvSpPr txBox="1">
            <a:spLocks/>
          </p:cNvSpPr>
          <p:nvPr/>
        </p:nvSpPr>
        <p:spPr>
          <a:xfrm>
            <a:off x="8295931" y="3282914"/>
            <a:ext cx="2088939" cy="3812276"/>
          </a:xfrm>
          <a:prstGeom prst="rect">
            <a:avLst/>
          </a:prstGeom>
          <a:noFill/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i="1" dirty="0">
              <a:solidFill>
                <a:schemeClr val="accent2"/>
              </a:solidFill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BB0EA-E563-4CDA-83FF-EFAC680FC8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023839" y="2341265"/>
            <a:ext cx="2916104" cy="468000"/>
          </a:xfrm>
        </p:spPr>
        <p:txBody>
          <a:bodyPr/>
          <a:lstStyle/>
          <a:p>
            <a:pPr>
              <a:defRPr/>
            </a:pPr>
            <a:r>
              <a:rPr lang="fr-FR" dirty="0"/>
              <a:t>Formations 1</a:t>
            </a:r>
            <a:r>
              <a:rPr lang="fr-FR" baseline="30000" dirty="0"/>
              <a:t>er</a:t>
            </a:r>
            <a:r>
              <a:rPr lang="fr-FR" dirty="0"/>
              <a:t> et 2</a:t>
            </a:r>
            <a:r>
              <a:rPr lang="fr-FR" baseline="30000" dirty="0"/>
              <a:t>ème</a:t>
            </a:r>
            <a:r>
              <a:rPr lang="fr-FR" dirty="0"/>
              <a:t>  cycles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sz="1100" b="1" dirty="0"/>
              <a:t>Fabienne Rosier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60343" y="2341265"/>
            <a:ext cx="1980000" cy="468000"/>
          </a:xfrm>
        </p:spPr>
        <p:txBody>
          <a:bodyPr/>
          <a:lstStyle/>
          <a:p>
            <a:r>
              <a:rPr lang="fr-FR" dirty="0"/>
              <a:t>Accompagnement à l’IST et formations 3</a:t>
            </a:r>
            <a:r>
              <a:rPr lang="fr-FR" baseline="30000" dirty="0"/>
              <a:t>ème</a:t>
            </a:r>
            <a:r>
              <a:rPr lang="fr-FR" dirty="0"/>
              <a:t> cycle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95931" y="2341265"/>
            <a:ext cx="2088939" cy="468000"/>
          </a:xfrm>
        </p:spPr>
        <p:txBody>
          <a:bodyPr/>
          <a:lstStyle/>
          <a:p>
            <a:r>
              <a:rPr lang="fr-FR" dirty="0"/>
              <a:t>Accompagnement à la pédagogie et innovation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Département  Formation aux Compétences Informationnelles</a:t>
            </a:r>
            <a:endParaRPr lang="fr-FR" dirty="0"/>
          </a:p>
        </p:txBody>
      </p: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D4B1129C-86F9-4D35-AC32-32F8BA437BB3}"/>
              </a:ext>
            </a:extLst>
          </p:cNvPr>
          <p:cNvSpPr txBox="1">
            <a:spLocks/>
          </p:cNvSpPr>
          <p:nvPr/>
        </p:nvSpPr>
        <p:spPr>
          <a:xfrm>
            <a:off x="1023839" y="2818034"/>
            <a:ext cx="2916104" cy="3600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Comité de coordination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A288F4C6-8301-4D0D-A226-FD7B0807D9F5}"/>
              </a:ext>
            </a:extLst>
          </p:cNvPr>
          <p:cNvSpPr txBox="1">
            <a:spLocks/>
          </p:cNvSpPr>
          <p:nvPr/>
        </p:nvSpPr>
        <p:spPr>
          <a:xfrm>
            <a:off x="5560343" y="2818034"/>
            <a:ext cx="1980000" cy="3600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Marie </a:t>
            </a:r>
            <a:r>
              <a:rPr lang="fr-FR" sz="1100" b="1" dirty="0" err="1"/>
              <a:t>Moisand</a:t>
            </a:r>
            <a:endParaRPr lang="fr-FR" sz="1100" b="1" dirty="0"/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BEDF0294-2F4C-496C-801E-BDE4697FD43A}"/>
              </a:ext>
            </a:extLst>
          </p:cNvPr>
          <p:cNvSpPr txBox="1">
            <a:spLocks/>
          </p:cNvSpPr>
          <p:nvPr/>
        </p:nvSpPr>
        <p:spPr>
          <a:xfrm>
            <a:off x="8295931" y="2818034"/>
            <a:ext cx="2088939" cy="3600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Christelle Grima</a:t>
            </a:r>
          </a:p>
        </p:txBody>
      </p:sp>
      <p:sp>
        <p:nvSpPr>
          <p:cNvPr id="52" name="Espace réservé du texte 25">
            <a:extLst>
              <a:ext uri="{FF2B5EF4-FFF2-40B4-BE49-F238E27FC236}">
                <a16:creationId xmlns:a16="http://schemas.microsoft.com/office/drawing/2014/main" id="{BBEB1427-16DF-4FC5-8695-AAAFD0E5CE34}"/>
              </a:ext>
            </a:extLst>
          </p:cNvPr>
          <p:cNvSpPr txBox="1">
            <a:spLocks/>
          </p:cNvSpPr>
          <p:nvPr/>
        </p:nvSpPr>
        <p:spPr>
          <a:xfrm>
            <a:off x="5200303" y="4285481"/>
            <a:ext cx="1296000" cy="27648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Jean-Marie Barbiche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Sandra Baron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Élodie Bligny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Delphine </a:t>
            </a:r>
            <a:r>
              <a:rPr lang="fr-FR" i="1" dirty="0" err="1">
                <a:solidFill>
                  <a:schemeClr val="accent2"/>
                </a:solidFill>
              </a:rPr>
              <a:t>Bramaz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Vincent Détienne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Pauline </a:t>
            </a:r>
            <a:r>
              <a:rPr lang="fr-FR" i="1" dirty="0" err="1">
                <a:solidFill>
                  <a:schemeClr val="accent2"/>
                </a:solidFill>
              </a:rPr>
              <a:t>Gorla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Laetitia </a:t>
            </a:r>
            <a:r>
              <a:rPr lang="fr-FR" i="1" dirty="0" err="1">
                <a:solidFill>
                  <a:schemeClr val="accent2"/>
                </a:solidFill>
              </a:rPr>
              <a:t>Grare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Christelle Grima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Beyhan Kara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Marie-Laure Levet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Élise Pajot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Laurent Marty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Marie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Fabienne Rosier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Pascale Roth</a:t>
            </a:r>
            <a:endParaRPr lang="fr-FR" b="1" i="1" dirty="0"/>
          </a:p>
        </p:txBody>
      </p:sp>
      <p:sp>
        <p:nvSpPr>
          <p:cNvPr id="15" name="Espace réservé du texte 28">
            <a:extLst>
              <a:ext uri="{FF2B5EF4-FFF2-40B4-BE49-F238E27FC236}">
                <a16:creationId xmlns:a16="http://schemas.microsoft.com/office/drawing/2014/main" id="{6BD9F918-E18C-4822-9C5C-D5EFDBD8781F}"/>
              </a:ext>
            </a:extLst>
          </p:cNvPr>
          <p:cNvSpPr txBox="1">
            <a:spLocks/>
          </p:cNvSpPr>
          <p:nvPr/>
        </p:nvSpPr>
        <p:spPr>
          <a:xfrm>
            <a:off x="5200304" y="3421433"/>
            <a:ext cx="1296000" cy="432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Formations</a:t>
            </a:r>
          </a:p>
          <a:p>
            <a:r>
              <a:rPr lang="fr-FR" dirty="0"/>
              <a:t>hors-cursus</a:t>
            </a:r>
          </a:p>
        </p:txBody>
      </p:sp>
      <p:sp>
        <p:nvSpPr>
          <p:cNvPr id="17" name="Espace réservé du texte 28">
            <a:extLst>
              <a:ext uri="{FF2B5EF4-FFF2-40B4-BE49-F238E27FC236}">
                <a16:creationId xmlns:a16="http://schemas.microsoft.com/office/drawing/2014/main" id="{45C55DF9-D2D0-4A1A-9213-FD5194400B29}"/>
              </a:ext>
            </a:extLst>
          </p:cNvPr>
          <p:cNvSpPr txBox="1">
            <a:spLocks/>
          </p:cNvSpPr>
          <p:nvPr/>
        </p:nvSpPr>
        <p:spPr>
          <a:xfrm>
            <a:off x="6640607" y="3417751"/>
            <a:ext cx="1296000" cy="432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3</a:t>
            </a:r>
            <a:r>
              <a:rPr lang="fr-FR" baseline="30000" dirty="0"/>
              <a:t>ème</a:t>
            </a:r>
            <a:r>
              <a:rPr lang="fr-FR" dirty="0"/>
              <a:t> cycle</a:t>
            </a:r>
          </a:p>
        </p:txBody>
      </p:sp>
      <p:sp>
        <p:nvSpPr>
          <p:cNvPr id="18" name="Espace réservé du texte 12">
            <a:extLst>
              <a:ext uri="{FF2B5EF4-FFF2-40B4-BE49-F238E27FC236}">
                <a16:creationId xmlns:a16="http://schemas.microsoft.com/office/drawing/2014/main" id="{22947E28-AF2F-4EDF-9F6A-F391DDD0C5E7}"/>
              </a:ext>
            </a:extLst>
          </p:cNvPr>
          <p:cNvSpPr txBox="1">
            <a:spLocks/>
          </p:cNvSpPr>
          <p:nvPr/>
        </p:nvSpPr>
        <p:spPr>
          <a:xfrm>
            <a:off x="5200305" y="3821441"/>
            <a:ext cx="1296000" cy="49682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/>
              <a:t>Coordination</a:t>
            </a:r>
          </a:p>
          <a:p>
            <a:r>
              <a:rPr lang="fr-FR" i="1" dirty="0">
                <a:solidFill>
                  <a:schemeClr val="accent2"/>
                </a:solidFill>
              </a:rPr>
              <a:t>Liza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endParaRPr lang="fr-FR" i="1" dirty="0">
              <a:solidFill>
                <a:schemeClr val="accent2"/>
              </a:solidFill>
            </a:endParaRPr>
          </a:p>
        </p:txBody>
      </p:sp>
      <p:sp>
        <p:nvSpPr>
          <p:cNvPr id="19" name="Espace réservé du texte 25">
            <a:extLst>
              <a:ext uri="{FF2B5EF4-FFF2-40B4-BE49-F238E27FC236}">
                <a16:creationId xmlns:a16="http://schemas.microsoft.com/office/drawing/2014/main" id="{9432E4DE-0532-431A-9877-8CF56DCDADF9}"/>
              </a:ext>
            </a:extLst>
          </p:cNvPr>
          <p:cNvSpPr txBox="1">
            <a:spLocks/>
          </p:cNvSpPr>
          <p:nvPr/>
        </p:nvSpPr>
        <p:spPr>
          <a:xfrm>
            <a:off x="6640607" y="3814517"/>
            <a:ext cx="1296000" cy="263120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b="1" dirty="0"/>
              <a:t>Santé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Élodie Bligny</a:t>
            </a:r>
          </a:p>
          <a:p>
            <a:pPr>
              <a:defRPr/>
            </a:pPr>
            <a:r>
              <a:rPr lang="fr-FR" b="1" i="1" dirty="0"/>
              <a:t>-----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Jean-Marie Barbiche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Fabienne Rosier</a:t>
            </a:r>
          </a:p>
          <a:p>
            <a:pPr>
              <a:defRPr/>
            </a:pPr>
            <a:endParaRPr lang="fr-FR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b="1" dirty="0"/>
              <a:t>Sciences Humaines et Sociales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Catherine Malassis</a:t>
            </a:r>
          </a:p>
          <a:p>
            <a:pPr>
              <a:defRPr/>
            </a:pPr>
            <a:endParaRPr lang="fr-FR" b="1" dirty="0"/>
          </a:p>
          <a:p>
            <a:pPr>
              <a:defRPr/>
            </a:pPr>
            <a:r>
              <a:rPr lang="fr-FR" b="1" dirty="0"/>
              <a:t>Sciences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Marie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-----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Flora </a:t>
            </a:r>
            <a:r>
              <a:rPr lang="fr-FR" i="1" dirty="0" err="1">
                <a:solidFill>
                  <a:schemeClr val="accent2"/>
                </a:solidFill>
              </a:rPr>
              <a:t>Poupinot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Fabienne Rosier</a:t>
            </a:r>
          </a:p>
        </p:txBody>
      </p:sp>
      <p:sp>
        <p:nvSpPr>
          <p:cNvPr id="20" name="Espace réservé du texte 28">
            <a:extLst>
              <a:ext uri="{FF2B5EF4-FFF2-40B4-BE49-F238E27FC236}">
                <a16:creationId xmlns:a16="http://schemas.microsoft.com/office/drawing/2014/main" id="{A2F86B18-9422-4AB7-A80B-9BDA2DFB1E50}"/>
              </a:ext>
            </a:extLst>
          </p:cNvPr>
          <p:cNvSpPr txBox="1">
            <a:spLocks/>
          </p:cNvSpPr>
          <p:nvPr/>
        </p:nvSpPr>
        <p:spPr>
          <a:xfrm>
            <a:off x="8368306" y="3381562"/>
            <a:ext cx="1932755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Accompagnement numérique</a:t>
            </a:r>
          </a:p>
        </p:txBody>
      </p:sp>
      <p:sp>
        <p:nvSpPr>
          <p:cNvPr id="22" name="Espace réservé du texte 12">
            <a:extLst>
              <a:ext uri="{FF2B5EF4-FFF2-40B4-BE49-F238E27FC236}">
                <a16:creationId xmlns:a16="http://schemas.microsoft.com/office/drawing/2014/main" id="{C0B2ACEA-3484-4BCF-907D-7DBA82FD2DB1}"/>
              </a:ext>
            </a:extLst>
          </p:cNvPr>
          <p:cNvSpPr txBox="1">
            <a:spLocks/>
          </p:cNvSpPr>
          <p:nvPr/>
        </p:nvSpPr>
        <p:spPr>
          <a:xfrm>
            <a:off x="8368306" y="3885320"/>
            <a:ext cx="1932754" cy="2909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>
                <a:solidFill>
                  <a:schemeClr val="accent2"/>
                </a:solidFill>
              </a:rPr>
              <a:t>Sandra</a:t>
            </a:r>
            <a:r>
              <a:rPr lang="fr-FR" dirty="0"/>
              <a:t> </a:t>
            </a:r>
            <a:r>
              <a:rPr lang="fr-FR" i="1" dirty="0">
                <a:solidFill>
                  <a:schemeClr val="accent2"/>
                </a:solidFill>
              </a:rPr>
              <a:t>Baron</a:t>
            </a:r>
          </a:p>
        </p:txBody>
      </p:sp>
      <p:sp>
        <p:nvSpPr>
          <p:cNvPr id="23" name="Espace réservé du texte 28">
            <a:extLst>
              <a:ext uri="{FF2B5EF4-FFF2-40B4-BE49-F238E27FC236}">
                <a16:creationId xmlns:a16="http://schemas.microsoft.com/office/drawing/2014/main" id="{999EA3AB-F1BA-4B13-ACB7-C8C2B3F9395C}"/>
              </a:ext>
            </a:extLst>
          </p:cNvPr>
          <p:cNvSpPr txBox="1">
            <a:spLocks/>
          </p:cNvSpPr>
          <p:nvPr/>
        </p:nvSpPr>
        <p:spPr>
          <a:xfrm>
            <a:off x="8368306" y="4357489"/>
            <a:ext cx="1932755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Espaces pédagogiques</a:t>
            </a:r>
          </a:p>
        </p:txBody>
      </p:sp>
      <p:sp>
        <p:nvSpPr>
          <p:cNvPr id="24" name="Espace réservé du texte 12">
            <a:extLst>
              <a:ext uri="{FF2B5EF4-FFF2-40B4-BE49-F238E27FC236}">
                <a16:creationId xmlns:a16="http://schemas.microsoft.com/office/drawing/2014/main" id="{CAF9DDA1-126B-487C-AAAF-6D09346F7590}"/>
              </a:ext>
            </a:extLst>
          </p:cNvPr>
          <p:cNvSpPr txBox="1">
            <a:spLocks/>
          </p:cNvSpPr>
          <p:nvPr/>
        </p:nvSpPr>
        <p:spPr>
          <a:xfrm>
            <a:off x="8368306" y="4861247"/>
            <a:ext cx="1932754" cy="2909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>
                <a:solidFill>
                  <a:schemeClr val="accent2"/>
                </a:solidFill>
              </a:rPr>
              <a:t>Clara Millon</a:t>
            </a:r>
          </a:p>
        </p:txBody>
      </p:sp>
      <p:sp>
        <p:nvSpPr>
          <p:cNvPr id="28" name="Espace réservé du texte 28">
            <a:extLst>
              <a:ext uri="{FF2B5EF4-FFF2-40B4-BE49-F238E27FC236}">
                <a16:creationId xmlns:a16="http://schemas.microsoft.com/office/drawing/2014/main" id="{B2D6F037-E1C4-4E57-B367-94D40BE28C3E}"/>
              </a:ext>
            </a:extLst>
          </p:cNvPr>
          <p:cNvSpPr txBox="1">
            <a:spLocks/>
          </p:cNvSpPr>
          <p:nvPr/>
        </p:nvSpPr>
        <p:spPr>
          <a:xfrm>
            <a:off x="8368306" y="5293593"/>
            <a:ext cx="1932755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Approche par compétences</a:t>
            </a:r>
          </a:p>
        </p:txBody>
      </p:sp>
      <p:sp>
        <p:nvSpPr>
          <p:cNvPr id="29" name="Espace réservé du texte 12">
            <a:extLst>
              <a:ext uri="{FF2B5EF4-FFF2-40B4-BE49-F238E27FC236}">
                <a16:creationId xmlns:a16="http://schemas.microsoft.com/office/drawing/2014/main" id="{A3F385F7-78DF-4D5B-841F-5C867D5D0030}"/>
              </a:ext>
            </a:extLst>
          </p:cNvPr>
          <p:cNvSpPr txBox="1">
            <a:spLocks/>
          </p:cNvSpPr>
          <p:nvPr/>
        </p:nvSpPr>
        <p:spPr>
          <a:xfrm>
            <a:off x="8368306" y="5797351"/>
            <a:ext cx="1932754" cy="2909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Pascale Roth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id="{608743B5-E261-459E-9AE5-77B53FC7D591}"/>
              </a:ext>
            </a:extLst>
          </p:cNvPr>
          <p:cNvSpPr txBox="1">
            <a:spLocks/>
          </p:cNvSpPr>
          <p:nvPr/>
        </p:nvSpPr>
        <p:spPr>
          <a:xfrm>
            <a:off x="8380116" y="6229697"/>
            <a:ext cx="1932755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Handicap, pédagogie et accessibilité</a:t>
            </a:r>
          </a:p>
        </p:txBody>
      </p:sp>
      <p:sp>
        <p:nvSpPr>
          <p:cNvPr id="31" name="Espace réservé du texte 12">
            <a:extLst>
              <a:ext uri="{FF2B5EF4-FFF2-40B4-BE49-F238E27FC236}">
                <a16:creationId xmlns:a16="http://schemas.microsoft.com/office/drawing/2014/main" id="{6008A3FD-3714-44C2-9388-11A0B4D742BD}"/>
              </a:ext>
            </a:extLst>
          </p:cNvPr>
          <p:cNvSpPr txBox="1">
            <a:spLocks/>
          </p:cNvSpPr>
          <p:nvPr/>
        </p:nvSpPr>
        <p:spPr>
          <a:xfrm>
            <a:off x="8380116" y="6733455"/>
            <a:ext cx="1932754" cy="2909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i="1" dirty="0">
                <a:solidFill>
                  <a:schemeClr val="accent2"/>
                </a:solidFill>
              </a:rPr>
              <a:t>Clara Millon</a:t>
            </a:r>
          </a:p>
        </p:txBody>
      </p:sp>
      <p:sp>
        <p:nvSpPr>
          <p:cNvPr id="32" name="Espace réservé du texte 25">
            <a:extLst>
              <a:ext uri="{FF2B5EF4-FFF2-40B4-BE49-F238E27FC236}">
                <a16:creationId xmlns:a16="http://schemas.microsoft.com/office/drawing/2014/main" id="{832C4398-7C72-4F1E-B1F7-885BF1F72C14}"/>
              </a:ext>
            </a:extLst>
          </p:cNvPr>
          <p:cNvSpPr txBox="1">
            <a:spLocks/>
          </p:cNvSpPr>
          <p:nvPr/>
        </p:nvSpPr>
        <p:spPr>
          <a:xfrm>
            <a:off x="87877" y="4169864"/>
            <a:ext cx="1296000" cy="2186166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Mélanie Bart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Vincent </a:t>
            </a:r>
            <a:r>
              <a:rPr lang="fr-FR" i="1" dirty="0" err="1">
                <a:solidFill>
                  <a:schemeClr val="accent2"/>
                </a:solidFill>
              </a:rPr>
              <a:t>Daudé</a:t>
            </a:r>
            <a:r>
              <a:rPr lang="fr-FR" i="1" dirty="0">
                <a:solidFill>
                  <a:schemeClr val="accent2"/>
                </a:solidFill>
              </a:rPr>
              <a:t> (Physique)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Amandine Dély (Biologie)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Pauline </a:t>
            </a:r>
            <a:r>
              <a:rPr lang="fr-FR" i="1" dirty="0" err="1">
                <a:solidFill>
                  <a:schemeClr val="accent2"/>
                </a:solidFill>
              </a:rPr>
              <a:t>Gorla</a:t>
            </a:r>
            <a:r>
              <a:rPr lang="fr-FR" i="1" dirty="0">
                <a:solidFill>
                  <a:schemeClr val="accent2"/>
                </a:solidFill>
              </a:rPr>
              <a:t> (Chimie)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Carine </a:t>
            </a:r>
            <a:r>
              <a:rPr lang="fr-FR" i="1" dirty="0" err="1">
                <a:solidFill>
                  <a:schemeClr val="accent2"/>
                </a:solidFill>
              </a:rPr>
              <a:t>Lagaillarde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Liza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r>
              <a:rPr lang="fr-FR" i="1" dirty="0">
                <a:solidFill>
                  <a:schemeClr val="accent2"/>
                </a:solidFill>
              </a:rPr>
              <a:t> (Sciences de l’ingénieur)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Marie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Fabienne Rosier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Philippe Viguie</a:t>
            </a:r>
            <a:r>
              <a:rPr lang="fr-FR" dirty="0">
                <a:solidFill>
                  <a:schemeClr val="accent2"/>
                </a:solidFill>
              </a:rPr>
              <a:t>r</a:t>
            </a:r>
          </a:p>
        </p:txBody>
      </p:sp>
      <p:sp>
        <p:nvSpPr>
          <p:cNvPr id="34" name="Espace réservé du texte 28">
            <a:extLst>
              <a:ext uri="{FF2B5EF4-FFF2-40B4-BE49-F238E27FC236}">
                <a16:creationId xmlns:a16="http://schemas.microsoft.com/office/drawing/2014/main" id="{6FB0FDA9-7AE1-4B4E-AB5D-F39807FB1287}"/>
              </a:ext>
            </a:extLst>
          </p:cNvPr>
          <p:cNvSpPr txBox="1">
            <a:spLocks/>
          </p:cNvSpPr>
          <p:nvPr/>
        </p:nvSpPr>
        <p:spPr>
          <a:xfrm>
            <a:off x="87878" y="3349377"/>
            <a:ext cx="1296000" cy="432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FSI</a:t>
            </a:r>
          </a:p>
        </p:txBody>
      </p:sp>
      <p:sp>
        <p:nvSpPr>
          <p:cNvPr id="35" name="Espace réservé du texte 12">
            <a:extLst>
              <a:ext uri="{FF2B5EF4-FFF2-40B4-BE49-F238E27FC236}">
                <a16:creationId xmlns:a16="http://schemas.microsoft.com/office/drawing/2014/main" id="{1A8C5808-1A48-405D-AC9C-872327A1B7CC}"/>
              </a:ext>
            </a:extLst>
          </p:cNvPr>
          <p:cNvSpPr txBox="1">
            <a:spLocks/>
          </p:cNvSpPr>
          <p:nvPr/>
        </p:nvSpPr>
        <p:spPr>
          <a:xfrm>
            <a:off x="87879" y="3781425"/>
            <a:ext cx="1296000" cy="399988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/>
              <a:t>Coordination</a:t>
            </a:r>
            <a:endParaRPr lang="fr-FR" dirty="0"/>
          </a:p>
          <a:p>
            <a:r>
              <a:rPr lang="fr-FR" dirty="0"/>
              <a:t>Christelle Grima</a:t>
            </a:r>
          </a:p>
        </p:txBody>
      </p:sp>
      <p:sp>
        <p:nvSpPr>
          <p:cNvPr id="36" name="Espace réservé du texte 25">
            <a:extLst>
              <a:ext uri="{FF2B5EF4-FFF2-40B4-BE49-F238E27FC236}">
                <a16:creationId xmlns:a16="http://schemas.microsoft.com/office/drawing/2014/main" id="{BAA4873F-E151-4C7C-B2C9-0C6FFE2B515B}"/>
              </a:ext>
            </a:extLst>
          </p:cNvPr>
          <p:cNvSpPr txBox="1">
            <a:spLocks/>
          </p:cNvSpPr>
          <p:nvPr/>
        </p:nvSpPr>
        <p:spPr>
          <a:xfrm>
            <a:off x="1611229" y="6229698"/>
            <a:ext cx="3085018" cy="1302732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2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Hafida </a:t>
            </a:r>
            <a:r>
              <a:rPr lang="fr-FR" i="1" dirty="0" err="1">
                <a:solidFill>
                  <a:schemeClr val="accent2"/>
                </a:solidFill>
              </a:rPr>
              <a:t>Abdessadki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Sandra Baron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Mélanie Bart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Henriette de </a:t>
            </a:r>
            <a:r>
              <a:rPr lang="fr-FR" i="1" dirty="0" err="1">
                <a:solidFill>
                  <a:schemeClr val="accent2"/>
                </a:solidFill>
              </a:rPr>
              <a:t>Daran</a:t>
            </a:r>
            <a:r>
              <a:rPr lang="fr-FR" i="1" dirty="0">
                <a:solidFill>
                  <a:schemeClr val="accent2"/>
                </a:solidFill>
              </a:rPr>
              <a:t>,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Vincent </a:t>
            </a:r>
            <a:r>
              <a:rPr lang="fr-FR" i="1" dirty="0" err="1">
                <a:solidFill>
                  <a:schemeClr val="accent2"/>
                </a:solidFill>
              </a:rPr>
              <a:t>Daudé</a:t>
            </a:r>
            <a:r>
              <a:rPr lang="fr-FR" i="1" dirty="0">
                <a:solidFill>
                  <a:schemeClr val="accent2"/>
                </a:solidFill>
              </a:rPr>
              <a:t>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Célia Dedieu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Pauline </a:t>
            </a:r>
            <a:r>
              <a:rPr lang="fr-FR" i="1" dirty="0" err="1">
                <a:solidFill>
                  <a:schemeClr val="accent2"/>
                </a:solidFill>
              </a:rPr>
              <a:t>Gorla</a:t>
            </a:r>
            <a:r>
              <a:rPr lang="fr-FR" i="1" dirty="0">
                <a:solidFill>
                  <a:schemeClr val="accent2"/>
                </a:solidFill>
              </a:rPr>
              <a:t>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Clara Millon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Élise Pajot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Liza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r>
              <a:rPr lang="fr-FR" i="1" dirty="0">
                <a:solidFill>
                  <a:schemeClr val="accent2"/>
                </a:solidFill>
              </a:rPr>
              <a:t>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Marie </a:t>
            </a:r>
            <a:r>
              <a:rPr lang="fr-FR" i="1" dirty="0" err="1">
                <a:solidFill>
                  <a:schemeClr val="accent2"/>
                </a:solidFill>
              </a:rPr>
              <a:t>Moisand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Karine </a:t>
            </a:r>
            <a:r>
              <a:rPr lang="fr-FR" i="1" dirty="0" err="1">
                <a:solidFill>
                  <a:schemeClr val="accent2"/>
                </a:solidFill>
              </a:rPr>
              <a:t>Pistre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Mathilde Porterie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Fabienne Rosier 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Philippe Viguier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Hadda </a:t>
            </a:r>
            <a:r>
              <a:rPr lang="fr-FR" i="1" dirty="0" err="1">
                <a:solidFill>
                  <a:schemeClr val="accent2"/>
                </a:solidFill>
              </a:rPr>
              <a:t>Morsly</a:t>
            </a:r>
            <a:r>
              <a:rPr lang="fr-FR" i="1" dirty="0">
                <a:solidFill>
                  <a:schemeClr val="accent2"/>
                </a:solidFill>
              </a:rPr>
              <a:t> 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7" name="Espace réservé du texte 28">
            <a:extLst>
              <a:ext uri="{FF2B5EF4-FFF2-40B4-BE49-F238E27FC236}">
                <a16:creationId xmlns:a16="http://schemas.microsoft.com/office/drawing/2014/main" id="{BACB9979-C56A-428B-A3FF-3D5384A72D3F}"/>
              </a:ext>
            </a:extLst>
          </p:cNvPr>
          <p:cNvSpPr txBox="1">
            <a:spLocks/>
          </p:cNvSpPr>
          <p:nvPr/>
        </p:nvSpPr>
        <p:spPr>
          <a:xfrm>
            <a:off x="1611229" y="5418123"/>
            <a:ext cx="3085018" cy="407824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L1</a:t>
            </a:r>
          </a:p>
          <a:p>
            <a:r>
              <a:rPr lang="fr-FR" dirty="0"/>
              <a:t>FSI et F2SMH</a:t>
            </a:r>
          </a:p>
        </p:txBody>
      </p:sp>
      <p:sp>
        <p:nvSpPr>
          <p:cNvPr id="38" name="Espace réservé du texte 12">
            <a:extLst>
              <a:ext uri="{FF2B5EF4-FFF2-40B4-BE49-F238E27FC236}">
                <a16:creationId xmlns:a16="http://schemas.microsoft.com/office/drawing/2014/main" id="{1D23AD5A-597B-4EF9-B84D-9D5814D2EE65}"/>
              </a:ext>
            </a:extLst>
          </p:cNvPr>
          <p:cNvSpPr txBox="1">
            <a:spLocks/>
          </p:cNvSpPr>
          <p:nvPr/>
        </p:nvSpPr>
        <p:spPr>
          <a:xfrm>
            <a:off x="1611229" y="5822102"/>
            <a:ext cx="3085018" cy="407595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/>
              <a:t>Coordination</a:t>
            </a:r>
            <a:r>
              <a:rPr lang="fr-FR" dirty="0"/>
              <a:t>            </a:t>
            </a:r>
            <a:r>
              <a:rPr lang="fr-FR" u="sng" dirty="0"/>
              <a:t>Gestionnaire</a:t>
            </a:r>
            <a:endParaRPr lang="fr-FR" dirty="0"/>
          </a:p>
          <a:p>
            <a:r>
              <a:rPr lang="fr-FR" dirty="0"/>
              <a:t>Christelle Grima          </a:t>
            </a:r>
            <a:r>
              <a:rPr lang="fr-FR" i="1" dirty="0">
                <a:solidFill>
                  <a:schemeClr val="accent2"/>
                </a:solidFill>
              </a:rPr>
              <a:t>Mathilde </a:t>
            </a:r>
            <a:r>
              <a:rPr lang="fr-FR" i="1" dirty="0" err="1">
                <a:solidFill>
                  <a:schemeClr val="accent2"/>
                </a:solidFill>
              </a:rPr>
              <a:t>Causel</a:t>
            </a:r>
            <a:endParaRPr lang="fr-FR" dirty="0"/>
          </a:p>
        </p:txBody>
      </p:sp>
      <p:sp>
        <p:nvSpPr>
          <p:cNvPr id="39" name="Espace réservé du texte 25">
            <a:extLst>
              <a:ext uri="{FF2B5EF4-FFF2-40B4-BE49-F238E27FC236}">
                <a16:creationId xmlns:a16="http://schemas.microsoft.com/office/drawing/2014/main" id="{B842A20D-7235-41CD-A7E0-4A801EAF9687}"/>
              </a:ext>
            </a:extLst>
          </p:cNvPr>
          <p:cNvSpPr txBox="1">
            <a:spLocks/>
          </p:cNvSpPr>
          <p:nvPr/>
        </p:nvSpPr>
        <p:spPr>
          <a:xfrm>
            <a:off x="1611229" y="4169864"/>
            <a:ext cx="1296000" cy="1178053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Jean-Marie Barbiche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Élodie Bligny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Delphine </a:t>
            </a:r>
            <a:r>
              <a:rPr lang="fr-FR" i="1" dirty="0" err="1">
                <a:solidFill>
                  <a:schemeClr val="accent2"/>
                </a:solidFill>
              </a:rPr>
              <a:t>Bramaz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Vincent Détienne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Laëtitia </a:t>
            </a:r>
            <a:r>
              <a:rPr lang="fr-FR" i="1" dirty="0" err="1">
                <a:solidFill>
                  <a:schemeClr val="accent2"/>
                </a:solidFill>
              </a:rPr>
              <a:t>Grare</a:t>
            </a:r>
            <a:endParaRPr lang="fr-FR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Beyhan Kara</a:t>
            </a:r>
          </a:p>
          <a:p>
            <a:pPr>
              <a:defRPr/>
            </a:pPr>
            <a:r>
              <a:rPr lang="fr-FR" i="1" dirty="0">
                <a:solidFill>
                  <a:schemeClr val="accent2"/>
                </a:solidFill>
              </a:rPr>
              <a:t>Clara Millon</a:t>
            </a:r>
          </a:p>
        </p:txBody>
      </p:sp>
      <p:sp>
        <p:nvSpPr>
          <p:cNvPr id="40" name="Espace réservé du texte 28">
            <a:extLst>
              <a:ext uri="{FF2B5EF4-FFF2-40B4-BE49-F238E27FC236}">
                <a16:creationId xmlns:a16="http://schemas.microsoft.com/office/drawing/2014/main" id="{09C367E3-5110-4259-B4AB-3C361CD2AFCF}"/>
              </a:ext>
            </a:extLst>
          </p:cNvPr>
          <p:cNvSpPr txBox="1">
            <a:spLocks/>
          </p:cNvSpPr>
          <p:nvPr/>
        </p:nvSpPr>
        <p:spPr>
          <a:xfrm>
            <a:off x="1611229" y="3357719"/>
            <a:ext cx="1296001" cy="432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Santé</a:t>
            </a:r>
          </a:p>
        </p:txBody>
      </p:sp>
      <p:sp>
        <p:nvSpPr>
          <p:cNvPr id="41" name="Espace réservé du texte 12">
            <a:extLst>
              <a:ext uri="{FF2B5EF4-FFF2-40B4-BE49-F238E27FC236}">
                <a16:creationId xmlns:a16="http://schemas.microsoft.com/office/drawing/2014/main" id="{8EAD5137-F835-40A9-9D34-0E4046687059}"/>
              </a:ext>
            </a:extLst>
          </p:cNvPr>
          <p:cNvSpPr txBox="1">
            <a:spLocks/>
          </p:cNvSpPr>
          <p:nvPr/>
        </p:nvSpPr>
        <p:spPr>
          <a:xfrm>
            <a:off x="1611229" y="3795515"/>
            <a:ext cx="1296000" cy="399988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/>
              <a:t>Coordination</a:t>
            </a:r>
            <a:endParaRPr lang="fr-FR" dirty="0"/>
          </a:p>
          <a:p>
            <a:r>
              <a:rPr lang="fr-FR" b="1" dirty="0"/>
              <a:t>Pascale Roth</a:t>
            </a:r>
          </a:p>
        </p:txBody>
      </p:sp>
      <p:sp>
        <p:nvSpPr>
          <p:cNvPr id="43" name="Espace réservé du texte 25">
            <a:extLst>
              <a:ext uri="{FF2B5EF4-FFF2-40B4-BE49-F238E27FC236}">
                <a16:creationId xmlns:a16="http://schemas.microsoft.com/office/drawing/2014/main" id="{72D272EC-F976-47AF-8585-1A400B524094}"/>
              </a:ext>
            </a:extLst>
          </p:cNvPr>
          <p:cNvSpPr txBox="1">
            <a:spLocks/>
          </p:cNvSpPr>
          <p:nvPr/>
        </p:nvSpPr>
        <p:spPr>
          <a:xfrm>
            <a:off x="3400247" y="4141465"/>
            <a:ext cx="1296000" cy="476312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numCol="1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Sandra Baron</a:t>
            </a:r>
          </a:p>
          <a:p>
            <a:pPr>
              <a:defRPr/>
            </a:pPr>
            <a:r>
              <a:rPr lang="fr-FR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Pauline </a:t>
            </a:r>
            <a:r>
              <a:rPr lang="fr-FR" i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Gorla</a:t>
            </a:r>
            <a:endParaRPr lang="fr-FR" i="1" dirty="0">
              <a:solidFill>
                <a:schemeClr val="accent2"/>
              </a:solidFill>
            </a:endParaRPr>
          </a:p>
        </p:txBody>
      </p:sp>
      <p:sp>
        <p:nvSpPr>
          <p:cNvPr id="44" name="Espace réservé du texte 28">
            <a:extLst>
              <a:ext uri="{FF2B5EF4-FFF2-40B4-BE49-F238E27FC236}">
                <a16:creationId xmlns:a16="http://schemas.microsoft.com/office/drawing/2014/main" id="{A3FEEFBC-335A-4B28-8684-7EE1E74CCC45}"/>
              </a:ext>
            </a:extLst>
          </p:cNvPr>
          <p:cNvSpPr txBox="1">
            <a:spLocks/>
          </p:cNvSpPr>
          <p:nvPr/>
        </p:nvSpPr>
        <p:spPr>
          <a:xfrm>
            <a:off x="3400247" y="3355252"/>
            <a:ext cx="1296000" cy="4320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F2SMH</a:t>
            </a:r>
          </a:p>
        </p:txBody>
      </p:sp>
      <p:sp>
        <p:nvSpPr>
          <p:cNvPr id="45" name="Espace réservé du texte 12">
            <a:extLst>
              <a:ext uri="{FF2B5EF4-FFF2-40B4-BE49-F238E27FC236}">
                <a16:creationId xmlns:a16="http://schemas.microsoft.com/office/drawing/2014/main" id="{BE18025C-93BF-4548-B22A-B4EAA742E6B8}"/>
              </a:ext>
            </a:extLst>
          </p:cNvPr>
          <p:cNvSpPr txBox="1">
            <a:spLocks/>
          </p:cNvSpPr>
          <p:nvPr/>
        </p:nvSpPr>
        <p:spPr>
          <a:xfrm>
            <a:off x="3400247" y="3792797"/>
            <a:ext cx="1296000" cy="38347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u="sng" dirty="0"/>
              <a:t>Coordination</a:t>
            </a:r>
            <a:endParaRPr lang="fr-FR" dirty="0"/>
          </a:p>
          <a:p>
            <a:r>
              <a:rPr lang="fr-FR" i="1" dirty="0">
                <a:solidFill>
                  <a:schemeClr val="accent2"/>
                </a:solidFill>
              </a:rPr>
              <a:t>Élise Pajot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17EC0798-98E6-40DE-96BB-A1D67FD3471A}"/>
              </a:ext>
            </a:extLst>
          </p:cNvPr>
          <p:cNvCxnSpPr>
            <a:cxnSpLocks/>
          </p:cNvCxnSpPr>
          <p:nvPr/>
        </p:nvCxnSpPr>
        <p:spPr>
          <a:xfrm>
            <a:off x="2473200" y="2195321"/>
            <a:ext cx="68760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37DF5AC6-CCEE-46E1-99D7-11010992728A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33268"/>
            <a:ext cx="0" cy="62893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543A11A4-C955-401C-A589-3645BA330436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6550343" y="2196161"/>
            <a:ext cx="0" cy="14510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C9957349-47FB-4EBC-9B61-8B9A4B5F1451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9340401" y="2196161"/>
            <a:ext cx="0" cy="14510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40F14A89-74C7-4024-9313-0AF85EC45491}"/>
              </a:ext>
            </a:extLst>
          </p:cNvPr>
          <p:cNvCxnSpPr>
            <a:cxnSpLocks/>
            <a:endCxn id="3" idx="0"/>
          </p:cNvCxnSpPr>
          <p:nvPr/>
        </p:nvCxnSpPr>
        <p:spPr>
          <a:xfrm>
            <a:off x="2481891" y="2195321"/>
            <a:ext cx="0" cy="14594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9B56AAB0-427D-4352-AC10-DCE9A0EC184F}"/>
              </a:ext>
            </a:extLst>
          </p:cNvPr>
          <p:cNvCxnSpPr>
            <a:cxnSpLocks/>
          </p:cNvCxnSpPr>
          <p:nvPr/>
        </p:nvCxnSpPr>
        <p:spPr>
          <a:xfrm>
            <a:off x="730800" y="3268758"/>
            <a:ext cx="3322800" cy="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BD582D50-6919-4553-8CB6-3884DF146C10}"/>
              </a:ext>
            </a:extLst>
          </p:cNvPr>
          <p:cNvCxnSpPr>
            <a:cxnSpLocks/>
          </p:cNvCxnSpPr>
          <p:nvPr/>
        </p:nvCxnSpPr>
        <p:spPr>
          <a:xfrm>
            <a:off x="5835600" y="3277369"/>
            <a:ext cx="14652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0D70352F-DEF5-4C49-AD51-9FC5CDE0062C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6550343" y="3178034"/>
            <a:ext cx="0" cy="9933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887C5C62-5015-48C2-B8B0-780149AFB7D7}"/>
              </a:ext>
            </a:extLst>
          </p:cNvPr>
          <p:cNvCxnSpPr>
            <a:cxnSpLocks/>
            <a:stCxn id="15" idx="0"/>
          </p:cNvCxnSpPr>
          <p:nvPr/>
        </p:nvCxnSpPr>
        <p:spPr>
          <a:xfrm flipH="1" flipV="1">
            <a:off x="5848303" y="3277369"/>
            <a:ext cx="1" cy="14406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7D7C054C-C6AE-4F20-A103-AFF4BBE2DECE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7288607" y="3277369"/>
            <a:ext cx="0" cy="14038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78">
            <a:extLst>
              <a:ext uri="{FF2B5EF4-FFF2-40B4-BE49-F238E27FC236}">
                <a16:creationId xmlns:a16="http://schemas.microsoft.com/office/drawing/2014/main" id="{A2F675F2-946C-436C-9222-DFFD1AD4BBA3}"/>
              </a:ext>
            </a:extLst>
          </p:cNvPr>
          <p:cNvCxnSpPr>
            <a:cxnSpLocks/>
            <a:endCxn id="21" idx="2"/>
          </p:cNvCxnSpPr>
          <p:nvPr/>
        </p:nvCxnSpPr>
        <p:spPr>
          <a:xfrm flipV="1">
            <a:off x="2481891" y="3178034"/>
            <a:ext cx="0" cy="9933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AE7846B0-FB19-42A0-8E7B-18446648514E}"/>
              </a:ext>
            </a:extLst>
          </p:cNvPr>
          <p:cNvCxnSpPr>
            <a:cxnSpLocks/>
            <a:stCxn id="40" idx="0"/>
          </p:cNvCxnSpPr>
          <p:nvPr/>
        </p:nvCxnSpPr>
        <p:spPr>
          <a:xfrm flipH="1" flipV="1">
            <a:off x="2255017" y="3268759"/>
            <a:ext cx="4213" cy="8896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434EA4E6-A750-4BD1-AA50-F2DE35B74D50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735877" y="3268758"/>
            <a:ext cx="1" cy="8061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A598A0A3-42AA-48EA-A761-54F3CA315469}"/>
              </a:ext>
            </a:extLst>
          </p:cNvPr>
          <p:cNvCxnSpPr>
            <a:cxnSpLocks/>
            <a:stCxn id="44" idx="0"/>
          </p:cNvCxnSpPr>
          <p:nvPr/>
        </p:nvCxnSpPr>
        <p:spPr>
          <a:xfrm flipH="1" flipV="1">
            <a:off x="4048246" y="3282914"/>
            <a:ext cx="1" cy="7233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87FEBADD-B94C-45BA-BFF4-7A043519B242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3153738" y="3275963"/>
            <a:ext cx="0" cy="214216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F3827CBB-A068-4105-9FFA-8765AA3C4064}"/>
              </a:ext>
            </a:extLst>
          </p:cNvPr>
          <p:cNvCxnSpPr>
            <a:cxnSpLocks/>
            <a:stCxn id="33" idx="2"/>
            <a:endCxn id="101" idx="0"/>
          </p:cNvCxnSpPr>
          <p:nvPr/>
        </p:nvCxnSpPr>
        <p:spPr>
          <a:xfrm>
            <a:off x="9340401" y="3178034"/>
            <a:ext cx="0" cy="10488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7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2271" y="1700257"/>
            <a:ext cx="2160240" cy="433011"/>
          </a:xfrm>
        </p:spPr>
        <p:txBody>
          <a:bodyPr/>
          <a:lstStyle/>
          <a:p>
            <a:r>
              <a:rPr lang="fr-FR" sz="1100" b="1" dirty="0"/>
              <a:t>Mélanie Bart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83879" y="2701305"/>
            <a:ext cx="3312000" cy="503758"/>
          </a:xfrm>
        </p:spPr>
        <p:txBody>
          <a:bodyPr/>
          <a:lstStyle/>
          <a:p>
            <a:r>
              <a:rPr lang="fr-FR" dirty="0"/>
              <a:t>Accueil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602793" y="2681817"/>
            <a:ext cx="3312368" cy="503758"/>
          </a:xfrm>
        </p:spPr>
        <p:txBody>
          <a:bodyPr/>
          <a:lstStyle/>
          <a:p>
            <a:r>
              <a:rPr lang="fr-FR" dirty="0"/>
              <a:t>Aménagement des espaces et nouveaux services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Département  Services aux Publics</a:t>
            </a:r>
            <a:endParaRPr lang="fr-FR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6136407" y="4118375"/>
            <a:ext cx="1092638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</a:t>
            </a:r>
          </a:p>
          <a:p>
            <a:r>
              <a:rPr lang="fr-FR" dirty="0"/>
              <a:t>des moniteurs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6136407" y="4501506"/>
            <a:ext cx="1092638" cy="720265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C. Dedieu</a:t>
            </a:r>
          </a:p>
          <a:p>
            <a:pPr>
              <a:defRPr/>
            </a:pPr>
            <a:r>
              <a:rPr lang="fr-FR" sz="1100" b="1" i="1" dirty="0"/>
              <a:t>L. </a:t>
            </a:r>
            <a:r>
              <a:rPr lang="fr-FR" sz="1100" b="1" i="1" dirty="0" err="1"/>
              <a:t>Grare</a:t>
            </a:r>
            <a:endParaRPr lang="fr-FR" sz="1100" b="1" i="1" dirty="0"/>
          </a:p>
          <a:p>
            <a:pPr>
              <a:defRPr/>
            </a:pPr>
            <a:r>
              <a:rPr lang="fr-FR" sz="1100" b="1" dirty="0"/>
              <a:t>M.-L. Levet</a:t>
            </a:r>
            <a:endParaRPr lang="fr-FR" sz="1100" b="1" i="1" dirty="0"/>
          </a:p>
        </p:txBody>
      </p:sp>
      <p:sp>
        <p:nvSpPr>
          <p:cNvPr id="22" name="Espace réservé du texte 11">
            <a:extLst>
              <a:ext uri="{FF2B5EF4-FFF2-40B4-BE49-F238E27FC236}">
                <a16:creationId xmlns:a16="http://schemas.microsoft.com/office/drawing/2014/main" id="{8CC1CDE7-4E99-4FFD-A754-1AE9CB5E666A}"/>
              </a:ext>
            </a:extLst>
          </p:cNvPr>
          <p:cNvSpPr txBox="1">
            <a:spLocks/>
          </p:cNvSpPr>
          <p:nvPr/>
        </p:nvSpPr>
        <p:spPr>
          <a:xfrm>
            <a:off x="2949671" y="4118375"/>
            <a:ext cx="1379281" cy="657225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 Matériel des collections</a:t>
            </a:r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36682649-BEBE-4ABB-BD94-B1519752024A}"/>
              </a:ext>
            </a:extLst>
          </p:cNvPr>
          <p:cNvSpPr txBox="1">
            <a:spLocks/>
          </p:cNvSpPr>
          <p:nvPr/>
        </p:nvSpPr>
        <p:spPr>
          <a:xfrm>
            <a:off x="2949671" y="4717529"/>
            <a:ext cx="1379281" cy="49682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u="sng" dirty="0"/>
              <a:t>Responsable :</a:t>
            </a:r>
          </a:p>
          <a:p>
            <a:r>
              <a:rPr lang="fr-FR" sz="1100" b="1" dirty="0"/>
              <a:t>Julien Denard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D6623B6B-E225-4419-BB47-BF43A414C01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31751" y="4118375"/>
            <a:ext cx="1296144" cy="657225"/>
          </a:xfrm>
        </p:spPr>
        <p:txBody>
          <a:bodyPr/>
          <a:lstStyle/>
          <a:p>
            <a:r>
              <a:rPr lang="fr-FR" dirty="0"/>
              <a:t>Planning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24CD287-AD9F-43BC-93B4-F3124D0F9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231751" y="4780384"/>
            <a:ext cx="1296000" cy="657225"/>
          </a:xfrm>
        </p:spPr>
        <p:txBody>
          <a:bodyPr/>
          <a:lstStyle/>
          <a:p>
            <a:pPr>
              <a:defRPr/>
            </a:pPr>
            <a:r>
              <a:rPr lang="it-IT" sz="1100" i="1" dirty="0">
                <a:solidFill>
                  <a:schemeClr val="accent2"/>
                </a:solidFill>
              </a:rPr>
              <a:t>J. Denard</a:t>
            </a:r>
          </a:p>
          <a:p>
            <a:pPr>
              <a:defRPr/>
            </a:pPr>
            <a:r>
              <a:rPr lang="it-IT" sz="1100" i="1" dirty="0">
                <a:solidFill>
                  <a:schemeClr val="accent2"/>
                </a:solidFill>
              </a:rPr>
              <a:t>N. Di Carlo</a:t>
            </a:r>
          </a:p>
          <a:p>
            <a:pPr>
              <a:defRPr/>
            </a:pPr>
            <a:r>
              <a:rPr lang="it-IT" sz="1100" i="1" dirty="0">
                <a:solidFill>
                  <a:schemeClr val="accent2"/>
                </a:solidFill>
              </a:rPr>
              <a:t>M.-L Levet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A288F4C6-8301-4D0D-A226-FD7B0807D9F5}"/>
              </a:ext>
            </a:extLst>
          </p:cNvPr>
          <p:cNvSpPr txBox="1">
            <a:spLocks/>
          </p:cNvSpPr>
          <p:nvPr/>
        </p:nvSpPr>
        <p:spPr>
          <a:xfrm>
            <a:off x="1383879" y="3205361"/>
            <a:ext cx="3312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Sandra Baron</a:t>
            </a: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2A18286D-960B-4475-8C81-07FE4F03E67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92318" y="4122788"/>
            <a:ext cx="1296144" cy="503758"/>
          </a:xfrm>
        </p:spPr>
        <p:txBody>
          <a:bodyPr/>
          <a:lstStyle/>
          <a:p>
            <a:r>
              <a:rPr lang="fr-FR" dirty="0"/>
              <a:t>Navettes et réservations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4B78AD99-974A-444C-847E-17BCCEBBC9B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592318" y="4629460"/>
            <a:ext cx="1296144" cy="1600237"/>
          </a:xfrm>
        </p:spPr>
        <p:txBody>
          <a:bodyPr/>
          <a:lstStyle/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H. </a:t>
            </a:r>
            <a:r>
              <a:rPr lang="fr-FR" sz="1100" i="1" dirty="0" err="1">
                <a:solidFill>
                  <a:schemeClr val="accent2"/>
                </a:solidFill>
              </a:rPr>
              <a:t>Abdessadki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V. </a:t>
            </a:r>
            <a:r>
              <a:rPr lang="fr-FR" sz="1100" i="1" dirty="0" err="1">
                <a:solidFill>
                  <a:schemeClr val="accent2"/>
                </a:solidFill>
              </a:rPr>
              <a:t>Carbillet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M. </a:t>
            </a:r>
            <a:r>
              <a:rPr lang="fr-FR" sz="1100" i="1" dirty="0" err="1">
                <a:solidFill>
                  <a:schemeClr val="accent2"/>
                </a:solidFill>
              </a:rPr>
              <a:t>Causel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J. Denard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J.F. Garcia</a:t>
            </a:r>
          </a:p>
          <a:p>
            <a:pPr>
              <a:defRPr/>
            </a:pPr>
            <a:r>
              <a:rPr lang="fr-FR" sz="1100" dirty="0"/>
              <a:t>C. </a:t>
            </a:r>
            <a:r>
              <a:rPr lang="fr-FR" sz="1100" dirty="0" err="1"/>
              <a:t>Lagaillarde</a:t>
            </a:r>
            <a:endParaRPr lang="fr-FR" sz="1100" dirty="0"/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L. </a:t>
            </a:r>
            <a:r>
              <a:rPr lang="fr-FR" sz="1100" i="1" dirty="0" err="1">
                <a:solidFill>
                  <a:schemeClr val="accent2"/>
                </a:solidFill>
              </a:rPr>
              <a:t>Grare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S. </a:t>
            </a:r>
            <a:r>
              <a:rPr lang="fr-FR" sz="1100" i="1" dirty="0" err="1">
                <a:solidFill>
                  <a:schemeClr val="accent2"/>
                </a:solidFill>
              </a:rPr>
              <a:t>Outin</a:t>
            </a:r>
            <a:r>
              <a:rPr lang="fr-FR" sz="1100" i="1" dirty="0">
                <a:solidFill>
                  <a:schemeClr val="accent2"/>
                </a:solidFill>
              </a:rPr>
              <a:t>-Millan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N. Pagès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BEDF0294-2F4C-496C-801E-BDE4697FD43A}"/>
              </a:ext>
            </a:extLst>
          </p:cNvPr>
          <p:cNvSpPr txBox="1">
            <a:spLocks/>
          </p:cNvSpPr>
          <p:nvPr/>
        </p:nvSpPr>
        <p:spPr>
          <a:xfrm>
            <a:off x="6602793" y="3193438"/>
            <a:ext cx="3312368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Élodie Bligny</a:t>
            </a:r>
          </a:p>
        </p:txBody>
      </p:sp>
      <p:sp>
        <p:nvSpPr>
          <p:cNvPr id="35" name="Espace réservé du texte 28">
            <a:extLst>
              <a:ext uri="{FF2B5EF4-FFF2-40B4-BE49-F238E27FC236}">
                <a16:creationId xmlns:a16="http://schemas.microsoft.com/office/drawing/2014/main" id="{5080713E-C189-43B4-AC11-F47493CF476D}"/>
              </a:ext>
            </a:extLst>
          </p:cNvPr>
          <p:cNvSpPr txBox="1">
            <a:spLocks/>
          </p:cNvSpPr>
          <p:nvPr/>
        </p:nvSpPr>
        <p:spPr>
          <a:xfrm>
            <a:off x="4388036" y="4118375"/>
            <a:ext cx="1355634" cy="503758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Relation usagers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2F1AA2D4-5BE1-498A-8D1F-5B8563C995F8}"/>
              </a:ext>
            </a:extLst>
          </p:cNvPr>
          <p:cNvSpPr txBox="1">
            <a:spLocks/>
          </p:cNvSpPr>
          <p:nvPr/>
        </p:nvSpPr>
        <p:spPr>
          <a:xfrm>
            <a:off x="4388036" y="4604503"/>
            <a:ext cx="1355634" cy="2856748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H. </a:t>
            </a:r>
            <a:r>
              <a:rPr lang="fr-FR" sz="1100" b="1" dirty="0" err="1"/>
              <a:t>Abdessadki</a:t>
            </a:r>
            <a:endParaRPr lang="fr-FR" sz="1100" b="1" dirty="0"/>
          </a:p>
          <a:p>
            <a:r>
              <a:rPr lang="fr-FR" sz="1100" i="1" dirty="0">
                <a:solidFill>
                  <a:schemeClr val="accent2"/>
                </a:solidFill>
              </a:rPr>
              <a:t>J.-M. Barbiche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C. </a:t>
            </a:r>
            <a:r>
              <a:rPr lang="fr-FR" sz="1100" i="1" dirty="0" err="1">
                <a:solidFill>
                  <a:schemeClr val="accent2"/>
                </a:solidFill>
              </a:rPr>
              <a:t>Barthelemi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i="1" dirty="0">
                <a:solidFill>
                  <a:schemeClr val="accent2"/>
                </a:solidFill>
              </a:rPr>
              <a:t>D. </a:t>
            </a:r>
            <a:r>
              <a:rPr lang="fr-FR" sz="1100" i="1" dirty="0" err="1">
                <a:solidFill>
                  <a:schemeClr val="accent2"/>
                </a:solidFill>
              </a:rPr>
              <a:t>Bramaz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i="1" dirty="0">
                <a:solidFill>
                  <a:schemeClr val="accent2"/>
                </a:solidFill>
              </a:rPr>
              <a:t>B. Castro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H. de </a:t>
            </a:r>
            <a:r>
              <a:rPr lang="fr-FR" sz="1100" i="1" dirty="0" err="1">
                <a:solidFill>
                  <a:schemeClr val="accent2"/>
                </a:solidFill>
              </a:rPr>
              <a:t>Daran</a:t>
            </a:r>
            <a:r>
              <a:rPr lang="fr-FR" sz="1100" i="1" dirty="0">
                <a:solidFill>
                  <a:schemeClr val="accent2"/>
                </a:solidFill>
              </a:rPr>
              <a:t> 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S. Demay 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L. </a:t>
            </a:r>
            <a:r>
              <a:rPr lang="fr-FR" sz="1100" i="1" dirty="0" err="1">
                <a:solidFill>
                  <a:schemeClr val="accent2"/>
                </a:solidFill>
              </a:rPr>
              <a:t>Grare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i="1" dirty="0">
                <a:solidFill>
                  <a:schemeClr val="accent2"/>
                </a:solidFill>
              </a:rPr>
              <a:t>B. Kara 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M.-L. Levet</a:t>
            </a:r>
          </a:p>
          <a:p>
            <a:r>
              <a:rPr lang="fr-FR" sz="1100" dirty="0"/>
              <a:t>C. </a:t>
            </a:r>
            <a:r>
              <a:rPr lang="fr-FR" sz="1100" dirty="0" err="1"/>
              <a:t>Lagaillarde</a:t>
            </a:r>
            <a:endParaRPr lang="fr-FR" sz="1100" dirty="0"/>
          </a:p>
          <a:p>
            <a:r>
              <a:rPr lang="fr-FR" sz="1100" i="1" dirty="0">
                <a:solidFill>
                  <a:schemeClr val="accent2"/>
                </a:solidFill>
              </a:rPr>
              <a:t>C. Millon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S. </a:t>
            </a:r>
            <a:r>
              <a:rPr lang="fr-FR" sz="1100" i="1" dirty="0" err="1">
                <a:solidFill>
                  <a:schemeClr val="accent2"/>
                </a:solidFill>
              </a:rPr>
              <a:t>Outin</a:t>
            </a:r>
            <a:r>
              <a:rPr lang="fr-FR" sz="1100" i="1" dirty="0">
                <a:solidFill>
                  <a:schemeClr val="accent2"/>
                </a:solidFill>
              </a:rPr>
              <a:t>-Millan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F. Rosier 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P. Roth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F. Sisteron</a:t>
            </a:r>
          </a:p>
        </p:txBody>
      </p:sp>
      <p:sp>
        <p:nvSpPr>
          <p:cNvPr id="37" name="Espace réservé du texte 28">
            <a:extLst>
              <a:ext uri="{FF2B5EF4-FFF2-40B4-BE49-F238E27FC236}">
                <a16:creationId xmlns:a16="http://schemas.microsoft.com/office/drawing/2014/main" id="{C044757C-82A1-45C3-A86E-7987E3DB8ADA}"/>
              </a:ext>
            </a:extLst>
          </p:cNvPr>
          <p:cNvSpPr txBox="1">
            <a:spLocks/>
          </p:cNvSpPr>
          <p:nvPr/>
        </p:nvSpPr>
        <p:spPr>
          <a:xfrm>
            <a:off x="7288535" y="4116613"/>
            <a:ext cx="970442" cy="720264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Accueil</a:t>
            </a:r>
          </a:p>
          <a:p>
            <a:r>
              <a:rPr lang="fr-FR" dirty="0"/>
              <a:t>des publics spécifiques </a:t>
            </a:r>
          </a:p>
          <a:p>
            <a:r>
              <a:rPr lang="fr-FR" dirty="0"/>
              <a:t>et visites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2BA414A5-23CA-4408-9F99-A54820EE74CC}"/>
              </a:ext>
            </a:extLst>
          </p:cNvPr>
          <p:cNvSpPr txBox="1">
            <a:spLocks/>
          </p:cNvSpPr>
          <p:nvPr/>
        </p:nvSpPr>
        <p:spPr>
          <a:xfrm>
            <a:off x="7288535" y="4834960"/>
            <a:ext cx="970442" cy="60265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2"/>
                </a:solidFill>
              </a:rPr>
              <a:t>M.-L. Levet</a:t>
            </a:r>
          </a:p>
          <a:p>
            <a:r>
              <a:rPr lang="fr-FR" sz="1100" b="1" dirty="0"/>
              <a:t>C. Millon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M. Porterie</a:t>
            </a:r>
          </a:p>
        </p:txBody>
      </p:sp>
      <p:sp>
        <p:nvSpPr>
          <p:cNvPr id="39" name="Espace réservé du texte 12">
            <a:extLst>
              <a:ext uri="{FF2B5EF4-FFF2-40B4-BE49-F238E27FC236}">
                <a16:creationId xmlns:a16="http://schemas.microsoft.com/office/drawing/2014/main" id="{57893F13-D950-4489-AEBA-DB6F38D60562}"/>
              </a:ext>
            </a:extLst>
          </p:cNvPr>
          <p:cNvSpPr txBox="1">
            <a:spLocks/>
          </p:cNvSpPr>
          <p:nvPr/>
        </p:nvSpPr>
        <p:spPr>
          <a:xfrm>
            <a:off x="2949265" y="5214353"/>
            <a:ext cx="1379281" cy="2246898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2"/>
                </a:solidFill>
              </a:rPr>
              <a:t>B. Castro</a:t>
            </a:r>
          </a:p>
          <a:p>
            <a:r>
              <a:rPr lang="fr-FR" sz="1100" b="1" dirty="0"/>
              <a:t>M. </a:t>
            </a:r>
            <a:r>
              <a:rPr lang="fr-FR" sz="1100" b="1" dirty="0" err="1"/>
              <a:t>Causel</a:t>
            </a:r>
            <a:endParaRPr lang="fr-FR" sz="1100" b="1" dirty="0"/>
          </a:p>
          <a:p>
            <a:r>
              <a:rPr lang="fr-FR" sz="1100" i="1" dirty="0">
                <a:solidFill>
                  <a:schemeClr val="accent2"/>
                </a:solidFill>
              </a:rPr>
              <a:t>V. </a:t>
            </a:r>
            <a:r>
              <a:rPr lang="fr-FR" sz="1100" i="1" dirty="0" err="1">
                <a:solidFill>
                  <a:schemeClr val="accent2"/>
                </a:solidFill>
              </a:rPr>
              <a:t>Carbillet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b="1" dirty="0"/>
              <a:t>N. Di Carlo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L. </a:t>
            </a:r>
            <a:r>
              <a:rPr lang="fr-FR" sz="1100" i="1" dirty="0" err="1">
                <a:solidFill>
                  <a:schemeClr val="accent2"/>
                </a:solidFill>
              </a:rPr>
              <a:t>Grare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dirty="0"/>
              <a:t>C. </a:t>
            </a:r>
            <a:r>
              <a:rPr lang="fr-FR" sz="1100" dirty="0" err="1"/>
              <a:t>Lagaillarde</a:t>
            </a:r>
            <a:endParaRPr lang="fr-FR" sz="1100" dirty="0"/>
          </a:p>
          <a:p>
            <a:r>
              <a:rPr lang="fr-FR" sz="1100" dirty="0"/>
              <a:t>C. Millon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H. </a:t>
            </a:r>
            <a:r>
              <a:rPr lang="fr-FR" sz="1100" i="1" dirty="0" err="1">
                <a:solidFill>
                  <a:schemeClr val="accent2"/>
                </a:solidFill>
              </a:rPr>
              <a:t>Morsly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i="1" dirty="0">
                <a:solidFill>
                  <a:schemeClr val="accent2"/>
                </a:solidFill>
              </a:rPr>
              <a:t>S. </a:t>
            </a:r>
            <a:r>
              <a:rPr lang="fr-FR" sz="1100" i="1" dirty="0" err="1">
                <a:solidFill>
                  <a:schemeClr val="accent2"/>
                </a:solidFill>
              </a:rPr>
              <a:t>Outin</a:t>
            </a:r>
            <a:r>
              <a:rPr lang="fr-FR" sz="1100" i="1" dirty="0">
                <a:solidFill>
                  <a:schemeClr val="accent2"/>
                </a:solidFill>
              </a:rPr>
              <a:t>-Millan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C. </a:t>
            </a:r>
            <a:r>
              <a:rPr lang="fr-FR" sz="1100" i="1" dirty="0" err="1">
                <a:solidFill>
                  <a:schemeClr val="accent2"/>
                </a:solidFill>
              </a:rPr>
              <a:t>Pinier</a:t>
            </a:r>
            <a:endParaRPr lang="fr-FR" sz="1100" i="1" dirty="0">
              <a:solidFill>
                <a:schemeClr val="accent2"/>
              </a:solidFill>
            </a:endParaRPr>
          </a:p>
          <a:p>
            <a:r>
              <a:rPr lang="fr-FR" sz="1100" b="1" dirty="0"/>
              <a:t>M. Porterie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F. Sisteron</a:t>
            </a:r>
          </a:p>
          <a:p>
            <a:r>
              <a:rPr lang="fr-FR" sz="1100" i="1" dirty="0">
                <a:solidFill>
                  <a:schemeClr val="accent2"/>
                </a:solidFill>
              </a:rPr>
              <a:t>C. </a:t>
            </a:r>
            <a:r>
              <a:rPr lang="fr-FR" sz="1100" i="1" dirty="0" err="1">
                <a:solidFill>
                  <a:schemeClr val="accent2"/>
                </a:solidFill>
              </a:rPr>
              <a:t>Zagato</a:t>
            </a:r>
            <a:endParaRPr lang="fr-FR" sz="1100" i="1" dirty="0">
              <a:solidFill>
                <a:schemeClr val="accent2"/>
              </a:solidFill>
            </a:endParaRPr>
          </a:p>
        </p:txBody>
      </p:sp>
      <p:sp>
        <p:nvSpPr>
          <p:cNvPr id="32" name="Espace réservé du texte 28">
            <a:extLst>
              <a:ext uri="{FF2B5EF4-FFF2-40B4-BE49-F238E27FC236}">
                <a16:creationId xmlns:a16="http://schemas.microsoft.com/office/drawing/2014/main" id="{8666DB25-F95A-41C9-87D4-0FCB0108E413}"/>
              </a:ext>
            </a:extLst>
          </p:cNvPr>
          <p:cNvSpPr txBox="1">
            <a:spLocks/>
          </p:cNvSpPr>
          <p:nvPr/>
        </p:nvSpPr>
        <p:spPr>
          <a:xfrm>
            <a:off x="9364250" y="5338566"/>
            <a:ext cx="1120072" cy="976552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Aménagement des espaces publics et nouveaux services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C24968F0-375F-488F-AFD5-809A1BF80D79}"/>
              </a:ext>
            </a:extLst>
          </p:cNvPr>
          <p:cNvSpPr txBox="1">
            <a:spLocks/>
          </p:cNvSpPr>
          <p:nvPr/>
        </p:nvSpPr>
        <p:spPr>
          <a:xfrm>
            <a:off x="9364249" y="6311998"/>
            <a:ext cx="1120072" cy="349747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2"/>
                </a:solidFill>
              </a:rPr>
              <a:t>Non pourvu</a:t>
            </a:r>
          </a:p>
        </p:txBody>
      </p:sp>
      <p:sp>
        <p:nvSpPr>
          <p:cNvPr id="40" name="Espace réservé du texte 13">
            <a:extLst>
              <a:ext uri="{FF2B5EF4-FFF2-40B4-BE49-F238E27FC236}">
                <a16:creationId xmlns:a16="http://schemas.microsoft.com/office/drawing/2014/main" id="{4494A5EC-2FB8-4BE8-A769-082E4248B668}"/>
              </a:ext>
            </a:extLst>
          </p:cNvPr>
          <p:cNvSpPr txBox="1">
            <a:spLocks/>
          </p:cNvSpPr>
          <p:nvPr/>
        </p:nvSpPr>
        <p:spPr>
          <a:xfrm>
            <a:off x="9364249" y="4119445"/>
            <a:ext cx="1120072" cy="43971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Action culturelle et JPO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B1D2C0E7-7332-4245-B791-0DBA11256CB9}"/>
              </a:ext>
            </a:extLst>
          </p:cNvPr>
          <p:cNvSpPr txBox="1">
            <a:spLocks/>
          </p:cNvSpPr>
          <p:nvPr/>
        </p:nvSpPr>
        <p:spPr>
          <a:xfrm>
            <a:off x="9364249" y="4566387"/>
            <a:ext cx="1120072" cy="28080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P. Viguier</a:t>
            </a:r>
          </a:p>
        </p:txBody>
      </p:sp>
      <p:sp>
        <p:nvSpPr>
          <p:cNvPr id="52" name="Espace réservé du texte 28">
            <a:extLst>
              <a:ext uri="{FF2B5EF4-FFF2-40B4-BE49-F238E27FC236}">
                <a16:creationId xmlns:a16="http://schemas.microsoft.com/office/drawing/2014/main" id="{7AA72875-99AE-467B-89DA-71E79334E1D2}"/>
              </a:ext>
            </a:extLst>
          </p:cNvPr>
          <p:cNvSpPr txBox="1">
            <a:spLocks/>
          </p:cNvSpPr>
          <p:nvPr/>
        </p:nvSpPr>
        <p:spPr>
          <a:xfrm>
            <a:off x="8334317" y="4116612"/>
            <a:ext cx="970442" cy="571923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Prêt</a:t>
            </a:r>
          </a:p>
          <a:p>
            <a:r>
              <a:rPr lang="fr-FR" dirty="0"/>
              <a:t>de portables et tablettes</a:t>
            </a:r>
          </a:p>
        </p:txBody>
      </p:sp>
      <p:sp>
        <p:nvSpPr>
          <p:cNvPr id="53" name="Espace réservé du texte 30">
            <a:extLst>
              <a:ext uri="{FF2B5EF4-FFF2-40B4-BE49-F238E27FC236}">
                <a16:creationId xmlns:a16="http://schemas.microsoft.com/office/drawing/2014/main" id="{CC76F08C-14E3-42C3-B7BC-AF583E6565F8}"/>
              </a:ext>
            </a:extLst>
          </p:cNvPr>
          <p:cNvSpPr txBox="1">
            <a:spLocks/>
          </p:cNvSpPr>
          <p:nvPr/>
        </p:nvSpPr>
        <p:spPr>
          <a:xfrm>
            <a:off x="8334317" y="4690944"/>
            <a:ext cx="970442" cy="458633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u="sng" dirty="0"/>
              <a:t>Coordination :</a:t>
            </a:r>
            <a:r>
              <a:rPr lang="it-IT" sz="1100" dirty="0"/>
              <a:t> </a:t>
            </a:r>
          </a:p>
          <a:p>
            <a:r>
              <a:rPr lang="it-IT" sz="1100" b="1" dirty="0"/>
              <a:t>C. Lagaillarde</a:t>
            </a:r>
          </a:p>
        </p:txBody>
      </p: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03587C0B-2CAE-4F85-B000-1CBC5240DAC8}"/>
              </a:ext>
            </a:extLst>
          </p:cNvPr>
          <p:cNvCxnSpPr>
            <a:cxnSpLocks/>
          </p:cNvCxnSpPr>
          <p:nvPr/>
        </p:nvCxnSpPr>
        <p:spPr>
          <a:xfrm>
            <a:off x="3027600" y="2335468"/>
            <a:ext cx="52416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Espace réservé du texte 30">
            <a:extLst>
              <a:ext uri="{FF2B5EF4-FFF2-40B4-BE49-F238E27FC236}">
                <a16:creationId xmlns:a16="http://schemas.microsoft.com/office/drawing/2014/main" id="{CB235716-5A90-4802-8203-7E30371C1688}"/>
              </a:ext>
            </a:extLst>
          </p:cNvPr>
          <p:cNvSpPr txBox="1">
            <a:spLocks/>
          </p:cNvSpPr>
          <p:nvPr/>
        </p:nvSpPr>
        <p:spPr>
          <a:xfrm>
            <a:off x="8334317" y="5149577"/>
            <a:ext cx="970442" cy="136815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i="1" dirty="0">
                <a:solidFill>
                  <a:schemeClr val="accent2"/>
                </a:solidFill>
              </a:rPr>
              <a:t>M. Causel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J. Denard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N. Di Carlo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C. Millon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H. Morsly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K. Pistre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M. Porterie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F. Poupinot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E7B0B6C-7A8A-4C34-AB3D-0D5BA957657F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33268"/>
            <a:ext cx="0" cy="20750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F167F2BF-8C24-4471-97F9-7C5769A986B6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8258977" y="2346086"/>
            <a:ext cx="0" cy="33573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03DE2A32-57E5-467B-A470-2B3A9E8677AF}"/>
              </a:ext>
            </a:extLst>
          </p:cNvPr>
          <p:cNvCxnSpPr>
            <a:cxnSpLocks/>
          </p:cNvCxnSpPr>
          <p:nvPr/>
        </p:nvCxnSpPr>
        <p:spPr>
          <a:xfrm>
            <a:off x="3039879" y="2326905"/>
            <a:ext cx="0" cy="37440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725B1EFB-B289-4D8B-9996-F8F3CEF80AD8}"/>
              </a:ext>
            </a:extLst>
          </p:cNvPr>
          <p:cNvCxnSpPr>
            <a:cxnSpLocks/>
          </p:cNvCxnSpPr>
          <p:nvPr/>
        </p:nvCxnSpPr>
        <p:spPr>
          <a:xfrm>
            <a:off x="879823" y="3853433"/>
            <a:ext cx="4186030" cy="478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7D7E69E4-D049-471D-BF37-A7AB25111C35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879823" y="3845881"/>
            <a:ext cx="0" cy="27249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F19B657F-64D1-48BB-9491-D7B60FB53D1F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2240390" y="3853433"/>
            <a:ext cx="0" cy="26935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4B1BA7F8-4F2E-42B3-A848-66A443E58023}"/>
              </a:ext>
            </a:extLst>
          </p:cNvPr>
          <p:cNvCxnSpPr>
            <a:cxnSpLocks/>
            <a:endCxn id="22" idx="0"/>
          </p:cNvCxnSpPr>
          <p:nvPr/>
        </p:nvCxnSpPr>
        <p:spPr>
          <a:xfrm>
            <a:off x="3639312" y="3858218"/>
            <a:ext cx="0" cy="26015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77">
            <a:extLst>
              <a:ext uri="{FF2B5EF4-FFF2-40B4-BE49-F238E27FC236}">
                <a16:creationId xmlns:a16="http://schemas.microsoft.com/office/drawing/2014/main" id="{64870A65-7EB8-4D20-8DC8-F2203CA0285D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5065853" y="3845881"/>
            <a:ext cx="0" cy="27249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>
            <a:extLst>
              <a:ext uri="{FF2B5EF4-FFF2-40B4-BE49-F238E27FC236}">
                <a16:creationId xmlns:a16="http://schemas.microsoft.com/office/drawing/2014/main" id="{CA41FFA7-8240-405B-898E-6E5D6D4E4D9B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3039879" y="3638372"/>
            <a:ext cx="0" cy="20750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>
            <a:extLst>
              <a:ext uri="{FF2B5EF4-FFF2-40B4-BE49-F238E27FC236}">
                <a16:creationId xmlns:a16="http://schemas.microsoft.com/office/drawing/2014/main" id="{771799EC-54CA-42D9-8076-1D4D7EF4E501}"/>
              </a:ext>
            </a:extLst>
          </p:cNvPr>
          <p:cNvCxnSpPr>
            <a:cxnSpLocks/>
          </p:cNvCxnSpPr>
          <p:nvPr/>
        </p:nvCxnSpPr>
        <p:spPr>
          <a:xfrm>
            <a:off x="6682726" y="3852416"/>
            <a:ext cx="3918177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88">
            <a:extLst>
              <a:ext uri="{FF2B5EF4-FFF2-40B4-BE49-F238E27FC236}">
                <a16:creationId xmlns:a16="http://schemas.microsoft.com/office/drawing/2014/main" id="{052510DE-6865-4955-A881-5E960D2951F9}"/>
              </a:ext>
            </a:extLst>
          </p:cNvPr>
          <p:cNvCxnSpPr>
            <a:cxnSpLocks/>
            <a:endCxn id="17" idx="0"/>
          </p:cNvCxnSpPr>
          <p:nvPr/>
        </p:nvCxnSpPr>
        <p:spPr>
          <a:xfrm flipH="1">
            <a:off x="6682726" y="3840079"/>
            <a:ext cx="3212" cy="27829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eur droit 89">
            <a:extLst>
              <a:ext uri="{FF2B5EF4-FFF2-40B4-BE49-F238E27FC236}">
                <a16:creationId xmlns:a16="http://schemas.microsoft.com/office/drawing/2014/main" id="{6C1503B4-7C46-47CF-A114-80587E0DED34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7773756" y="3847631"/>
            <a:ext cx="0" cy="26898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90">
            <a:extLst>
              <a:ext uri="{FF2B5EF4-FFF2-40B4-BE49-F238E27FC236}">
                <a16:creationId xmlns:a16="http://schemas.microsoft.com/office/drawing/2014/main" id="{971F25F9-B0F6-4E10-A4DE-9D515A0C9189}"/>
              </a:ext>
            </a:extLst>
          </p:cNvPr>
          <p:cNvCxnSpPr>
            <a:cxnSpLocks/>
            <a:endCxn id="52" idx="0"/>
          </p:cNvCxnSpPr>
          <p:nvPr/>
        </p:nvCxnSpPr>
        <p:spPr>
          <a:xfrm>
            <a:off x="8819538" y="3840079"/>
            <a:ext cx="0" cy="276533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A0EEA9C4-D91E-47C0-9A04-477F6E99B88C}"/>
              </a:ext>
            </a:extLst>
          </p:cNvPr>
          <p:cNvCxnSpPr>
            <a:cxnSpLocks/>
            <a:endCxn id="40" idx="0"/>
          </p:cNvCxnSpPr>
          <p:nvPr/>
        </p:nvCxnSpPr>
        <p:spPr>
          <a:xfrm flipH="1">
            <a:off x="9924285" y="3840079"/>
            <a:ext cx="5414" cy="27936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eur droit 92">
            <a:extLst>
              <a:ext uri="{FF2B5EF4-FFF2-40B4-BE49-F238E27FC236}">
                <a16:creationId xmlns:a16="http://schemas.microsoft.com/office/drawing/2014/main" id="{F9A12C50-00FB-4C75-AEC7-D8600B26F2DA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8258977" y="3626449"/>
            <a:ext cx="0" cy="22837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Connecteur droit 124">
            <a:extLst>
              <a:ext uri="{FF2B5EF4-FFF2-40B4-BE49-F238E27FC236}">
                <a16:creationId xmlns:a16="http://schemas.microsoft.com/office/drawing/2014/main" id="{BFEF3E31-4795-4793-9E8D-5B193782D78C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9924286" y="5050534"/>
            <a:ext cx="0" cy="288032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126">
            <a:extLst>
              <a:ext uri="{FF2B5EF4-FFF2-40B4-BE49-F238E27FC236}">
                <a16:creationId xmlns:a16="http://schemas.microsoft.com/office/drawing/2014/main" id="{D3A3F425-38EC-4A92-B317-30F0BCAF1F65}"/>
              </a:ext>
            </a:extLst>
          </p:cNvPr>
          <p:cNvCxnSpPr>
            <a:cxnSpLocks/>
          </p:cNvCxnSpPr>
          <p:nvPr/>
        </p:nvCxnSpPr>
        <p:spPr>
          <a:xfrm flipH="1">
            <a:off x="9915162" y="5050534"/>
            <a:ext cx="685741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Connecteur droit 132">
            <a:extLst>
              <a:ext uri="{FF2B5EF4-FFF2-40B4-BE49-F238E27FC236}">
                <a16:creationId xmlns:a16="http://schemas.microsoft.com/office/drawing/2014/main" id="{115F546F-6D40-4DCD-855C-14B8FD2E6EC8}"/>
              </a:ext>
            </a:extLst>
          </p:cNvPr>
          <p:cNvCxnSpPr>
            <a:cxnSpLocks/>
          </p:cNvCxnSpPr>
          <p:nvPr/>
        </p:nvCxnSpPr>
        <p:spPr>
          <a:xfrm>
            <a:off x="10600903" y="3840079"/>
            <a:ext cx="0" cy="122260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366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2271" y="1700257"/>
            <a:ext cx="2160240" cy="433011"/>
          </a:xfrm>
        </p:spPr>
        <p:txBody>
          <a:bodyPr/>
          <a:lstStyle/>
          <a:p>
            <a:r>
              <a:rPr lang="fr-FR" sz="1100" b="1" dirty="0"/>
              <a:t>Jean-Marie Barbiche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0250" y="3186531"/>
            <a:ext cx="1944216" cy="503758"/>
          </a:xfrm>
        </p:spPr>
        <p:txBody>
          <a:bodyPr/>
          <a:lstStyle/>
          <a:p>
            <a:r>
              <a:rPr lang="fr-FR" dirty="0"/>
              <a:t>Valorisation et analyse des publications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30985" y="3186829"/>
            <a:ext cx="1944216" cy="503758"/>
          </a:xfrm>
        </p:spPr>
        <p:txBody>
          <a:bodyPr/>
          <a:lstStyle/>
          <a:p>
            <a:r>
              <a:rPr lang="fr-FR" dirty="0"/>
              <a:t>Accompagnement à l’IST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Département  Appui à </a:t>
            </a:r>
            <a:r>
              <a:rPr lang="fr-FR" sz="1600"/>
              <a:t>la Recherche </a:t>
            </a:r>
            <a:r>
              <a:rPr lang="fr-FR" sz="1600" dirty="0"/>
              <a:t>et Science Ouverte</a:t>
            </a:r>
            <a:endParaRPr lang="fr-FR" dirty="0"/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5699959" y="4477459"/>
            <a:ext cx="1092638" cy="374400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PEB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5699959" y="4860590"/>
            <a:ext cx="1092638" cy="720265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b="1" dirty="0"/>
              <a:t>C. </a:t>
            </a:r>
            <a:r>
              <a:rPr lang="fr-FR" sz="1100" b="1" dirty="0" err="1"/>
              <a:t>Pinier</a:t>
            </a:r>
            <a:endParaRPr lang="fr-FR" sz="1100" b="1" dirty="0"/>
          </a:p>
          <a:p>
            <a:pPr>
              <a:defRPr/>
            </a:pPr>
            <a:r>
              <a:rPr lang="fr-FR" sz="1100" b="1" dirty="0"/>
              <a:t>V. </a:t>
            </a:r>
            <a:r>
              <a:rPr lang="fr-FR" sz="1100" b="1" dirty="0" err="1"/>
              <a:t>Carbillet</a:t>
            </a:r>
            <a:endParaRPr lang="fr-FR" sz="1100" b="1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D6623B6B-E225-4419-BB47-BF43A414C01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1791" y="4477459"/>
            <a:ext cx="1296144" cy="592311"/>
          </a:xfrm>
        </p:spPr>
        <p:txBody>
          <a:bodyPr/>
          <a:lstStyle/>
          <a:p>
            <a:r>
              <a:rPr lang="fr-FR" dirty="0"/>
              <a:t>Archives ouvertes</a:t>
            </a:r>
          </a:p>
        </p:txBody>
      </p: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024CD287-AD9F-43BC-93B4-F3124D0F9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91791" y="5076614"/>
            <a:ext cx="1296000" cy="592311"/>
          </a:xfrm>
        </p:spPr>
        <p:txBody>
          <a:bodyPr/>
          <a:lstStyle/>
          <a:p>
            <a:r>
              <a:rPr lang="it-IT" sz="1100" b="1" dirty="0"/>
              <a:t>A. Benson-Rumiz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A288F4C6-8301-4D0D-A226-FD7B0807D9F5}"/>
              </a:ext>
            </a:extLst>
          </p:cNvPr>
          <p:cNvSpPr txBox="1">
            <a:spLocks/>
          </p:cNvSpPr>
          <p:nvPr/>
        </p:nvSpPr>
        <p:spPr>
          <a:xfrm>
            <a:off x="980250" y="3690587"/>
            <a:ext cx="1944216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Sandrine </a:t>
            </a:r>
            <a:r>
              <a:rPr lang="fr-FR" sz="1100" b="1" dirty="0" err="1"/>
              <a:t>Fourquin</a:t>
            </a:r>
            <a:endParaRPr lang="fr-FR" sz="1100" b="1" dirty="0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2A18286D-960B-4475-8C81-07FE4F03E67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952358" y="4481872"/>
            <a:ext cx="1296144" cy="587898"/>
          </a:xfrm>
        </p:spPr>
        <p:txBody>
          <a:bodyPr/>
          <a:lstStyle/>
          <a:p>
            <a:r>
              <a:rPr lang="fr-FR" dirty="0"/>
              <a:t>Bibliométrie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4B78AD99-974A-444C-847E-17BCCEBBC9B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952358" y="4988544"/>
            <a:ext cx="1296144" cy="680381"/>
          </a:xfrm>
        </p:spPr>
        <p:txBody>
          <a:bodyPr/>
          <a:lstStyle/>
          <a:p>
            <a:r>
              <a:rPr lang="fr-FR" sz="1100" dirty="0"/>
              <a:t>C. </a:t>
            </a:r>
            <a:r>
              <a:rPr lang="fr-FR" sz="1100" dirty="0" err="1"/>
              <a:t>Barthelemi</a:t>
            </a:r>
            <a:endParaRPr lang="fr-FR" sz="1100" dirty="0"/>
          </a:p>
          <a:p>
            <a:r>
              <a:rPr lang="fr-FR" sz="1100" b="1" dirty="0"/>
              <a:t>F. </a:t>
            </a:r>
            <a:r>
              <a:rPr lang="fr-FR" sz="1100" b="1" dirty="0" err="1"/>
              <a:t>Poupinot</a:t>
            </a:r>
            <a:endParaRPr lang="fr-FR" sz="1100" b="1" dirty="0"/>
          </a:p>
          <a:p>
            <a:r>
              <a:rPr lang="it-IT" sz="1100" dirty="0"/>
              <a:t>A. Benson-Rumiz</a:t>
            </a:r>
            <a:endParaRPr lang="fr-FR" sz="1100" b="1" dirty="0"/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BEDF0294-2F4C-496C-801E-BDE4697FD43A}"/>
              </a:ext>
            </a:extLst>
          </p:cNvPr>
          <p:cNvSpPr txBox="1">
            <a:spLocks/>
          </p:cNvSpPr>
          <p:nvPr/>
        </p:nvSpPr>
        <p:spPr>
          <a:xfrm>
            <a:off x="8330985" y="3698450"/>
            <a:ext cx="1944216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2"/>
                </a:solidFill>
              </a:rPr>
              <a:t>Marie</a:t>
            </a:r>
            <a:r>
              <a:rPr lang="fr-FR" sz="1100" b="1" dirty="0"/>
              <a:t> </a:t>
            </a:r>
            <a:r>
              <a:rPr lang="fr-FR" sz="1100" i="1" dirty="0" err="1">
                <a:solidFill>
                  <a:schemeClr val="accent2"/>
                </a:solidFill>
              </a:rPr>
              <a:t>Moisand</a:t>
            </a:r>
            <a:endParaRPr lang="fr-FR" sz="1100" i="1" dirty="0">
              <a:solidFill>
                <a:schemeClr val="accent2"/>
              </a:solidFill>
            </a:endParaRPr>
          </a:p>
        </p:txBody>
      </p:sp>
      <p:sp>
        <p:nvSpPr>
          <p:cNvPr id="37" name="Espace réservé du texte 28">
            <a:extLst>
              <a:ext uri="{FF2B5EF4-FFF2-40B4-BE49-F238E27FC236}">
                <a16:creationId xmlns:a16="http://schemas.microsoft.com/office/drawing/2014/main" id="{C044757C-82A1-45C3-A86E-7987E3DB8ADA}"/>
              </a:ext>
            </a:extLst>
          </p:cNvPr>
          <p:cNvSpPr txBox="1">
            <a:spLocks/>
          </p:cNvSpPr>
          <p:nvPr/>
        </p:nvSpPr>
        <p:spPr>
          <a:xfrm>
            <a:off x="6856487" y="4475697"/>
            <a:ext cx="1120072" cy="720264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Documentation numérique recherche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2BA414A5-23CA-4408-9F99-A54820EE74CC}"/>
              </a:ext>
            </a:extLst>
          </p:cNvPr>
          <p:cNvSpPr txBox="1">
            <a:spLocks/>
          </p:cNvSpPr>
          <p:nvPr/>
        </p:nvSpPr>
        <p:spPr>
          <a:xfrm>
            <a:off x="6856487" y="5194044"/>
            <a:ext cx="1120072" cy="602650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B. Kara</a:t>
            </a:r>
          </a:p>
        </p:txBody>
      </p:sp>
      <p:sp>
        <p:nvSpPr>
          <p:cNvPr id="52" name="Espace réservé du texte 28">
            <a:extLst>
              <a:ext uri="{FF2B5EF4-FFF2-40B4-BE49-F238E27FC236}">
                <a16:creationId xmlns:a16="http://schemas.microsoft.com/office/drawing/2014/main" id="{7AA72875-99AE-467B-89DA-71E79334E1D2}"/>
              </a:ext>
            </a:extLst>
          </p:cNvPr>
          <p:cNvSpPr txBox="1">
            <a:spLocks/>
          </p:cNvSpPr>
          <p:nvPr/>
        </p:nvSpPr>
        <p:spPr>
          <a:xfrm>
            <a:off x="8259250" y="181272"/>
            <a:ext cx="2122570" cy="368126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Référents IST</a:t>
            </a:r>
          </a:p>
        </p:txBody>
      </p:sp>
      <p:sp>
        <p:nvSpPr>
          <p:cNvPr id="54" name="Espace réservé du texte 30">
            <a:extLst>
              <a:ext uri="{FF2B5EF4-FFF2-40B4-BE49-F238E27FC236}">
                <a16:creationId xmlns:a16="http://schemas.microsoft.com/office/drawing/2014/main" id="{CB235716-5A90-4802-8203-7E30371C1688}"/>
              </a:ext>
            </a:extLst>
          </p:cNvPr>
          <p:cNvSpPr txBox="1">
            <a:spLocks/>
          </p:cNvSpPr>
          <p:nvPr/>
        </p:nvSpPr>
        <p:spPr>
          <a:xfrm>
            <a:off x="8262309" y="549396"/>
            <a:ext cx="2122570" cy="2079897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u="sng" dirty="0"/>
              <a:t>SCD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J-M. Barbiche, C. Barthelemi, A. Benson-Rumiz, S. Fourquin, P. Naegelen, N. Pages, F. Poupinot</a:t>
            </a:r>
          </a:p>
          <a:p>
            <a:endParaRPr lang="it-IT" sz="800" i="1" dirty="0"/>
          </a:p>
          <a:p>
            <a:r>
              <a:rPr lang="it-IT" sz="1100" u="sng" dirty="0"/>
              <a:t>Bibliothèques de recherche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D. Barrère (IMT)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N. Bel (CERPOP)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M-H Gulli et D. Brunet (Chimie)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M. Moisand (OMP)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N. Elefantis (FERMI)</a:t>
            </a:r>
          </a:p>
          <a:p>
            <a:r>
              <a:rPr lang="it-IT" sz="1100" i="1" dirty="0">
                <a:solidFill>
                  <a:schemeClr val="accent2"/>
                </a:solidFill>
              </a:rPr>
              <a:t>C. Malassis (CRDSHS)</a:t>
            </a:r>
          </a:p>
        </p:txBody>
      </p:sp>
      <p:sp>
        <p:nvSpPr>
          <p:cNvPr id="30" name="Espace réservé du texte 13">
            <a:extLst>
              <a:ext uri="{FF2B5EF4-FFF2-40B4-BE49-F238E27FC236}">
                <a16:creationId xmlns:a16="http://schemas.microsoft.com/office/drawing/2014/main" id="{9904DCF2-12B7-42C5-8B8A-7D883C58C0C1}"/>
              </a:ext>
            </a:extLst>
          </p:cNvPr>
          <p:cNvSpPr txBox="1">
            <a:spLocks/>
          </p:cNvSpPr>
          <p:nvPr/>
        </p:nvSpPr>
        <p:spPr>
          <a:xfrm>
            <a:off x="591791" y="5796694"/>
            <a:ext cx="1296144" cy="500323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 des métadonnées</a:t>
            </a:r>
          </a:p>
        </p:txBody>
      </p:sp>
      <p:sp>
        <p:nvSpPr>
          <p:cNvPr id="42" name="Espace réservé du texte 25">
            <a:extLst>
              <a:ext uri="{FF2B5EF4-FFF2-40B4-BE49-F238E27FC236}">
                <a16:creationId xmlns:a16="http://schemas.microsoft.com/office/drawing/2014/main" id="{48D3ACC8-5C1D-47E6-9E8F-AFB96E572CF3}"/>
              </a:ext>
            </a:extLst>
          </p:cNvPr>
          <p:cNvSpPr txBox="1">
            <a:spLocks/>
          </p:cNvSpPr>
          <p:nvPr/>
        </p:nvSpPr>
        <p:spPr>
          <a:xfrm>
            <a:off x="591791" y="6305438"/>
            <a:ext cx="1296000" cy="500323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100" b="1" dirty="0"/>
              <a:t>N. Pagès</a:t>
            </a:r>
          </a:p>
          <a:p>
            <a:r>
              <a:rPr lang="it-IT" sz="1100" b="1" dirty="0"/>
              <a:t>K. Pistre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9B52173F-3713-4399-9C9E-B6301B69CFE8}"/>
              </a:ext>
            </a:extLst>
          </p:cNvPr>
          <p:cNvSpPr txBox="1">
            <a:spLocks/>
          </p:cNvSpPr>
          <p:nvPr/>
        </p:nvSpPr>
        <p:spPr>
          <a:xfrm>
            <a:off x="3544119" y="3186531"/>
            <a:ext cx="1591617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Données de la recherche</a:t>
            </a:r>
          </a:p>
        </p:txBody>
      </p:sp>
      <p:sp>
        <p:nvSpPr>
          <p:cNvPr id="44" name="Espace réservé du texte 12">
            <a:extLst>
              <a:ext uri="{FF2B5EF4-FFF2-40B4-BE49-F238E27FC236}">
                <a16:creationId xmlns:a16="http://schemas.microsoft.com/office/drawing/2014/main" id="{9FB8576B-DC69-42E4-B253-CEB4F4511455}"/>
              </a:ext>
            </a:extLst>
          </p:cNvPr>
          <p:cNvSpPr txBox="1">
            <a:spLocks/>
          </p:cNvSpPr>
          <p:nvPr/>
        </p:nvSpPr>
        <p:spPr>
          <a:xfrm>
            <a:off x="3544119" y="3690587"/>
            <a:ext cx="1591617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i="1" dirty="0">
                <a:solidFill>
                  <a:schemeClr val="accent2"/>
                </a:solidFill>
              </a:rPr>
              <a:t>Soraya Demay</a:t>
            </a:r>
          </a:p>
        </p:txBody>
      </p:sp>
      <p:sp>
        <p:nvSpPr>
          <p:cNvPr id="45" name="Espace réservé du texte 28">
            <a:extLst>
              <a:ext uri="{FF2B5EF4-FFF2-40B4-BE49-F238E27FC236}">
                <a16:creationId xmlns:a16="http://schemas.microsoft.com/office/drawing/2014/main" id="{BBFE1AE9-A340-4FAE-A3F4-E30529E21CAF}"/>
              </a:ext>
            </a:extLst>
          </p:cNvPr>
          <p:cNvSpPr txBox="1">
            <a:spLocks/>
          </p:cNvSpPr>
          <p:nvPr/>
        </p:nvSpPr>
        <p:spPr>
          <a:xfrm>
            <a:off x="3691855" y="4478957"/>
            <a:ext cx="1296144" cy="592311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 des données de la recherche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2E266549-968B-40DA-AC20-3B6152B132A2}"/>
              </a:ext>
            </a:extLst>
          </p:cNvPr>
          <p:cNvSpPr txBox="1">
            <a:spLocks/>
          </p:cNvSpPr>
          <p:nvPr/>
        </p:nvSpPr>
        <p:spPr>
          <a:xfrm>
            <a:off x="3691855" y="5076614"/>
            <a:ext cx="1296144" cy="5923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C. </a:t>
            </a:r>
            <a:r>
              <a:rPr lang="fr-FR" sz="1100" b="1" dirty="0" err="1"/>
              <a:t>Barthelemi</a:t>
            </a:r>
            <a:endParaRPr lang="fr-FR" sz="1100" b="1" dirty="0"/>
          </a:p>
          <a:p>
            <a:r>
              <a:rPr lang="fr-FR" sz="1100" dirty="0"/>
              <a:t>F. </a:t>
            </a:r>
            <a:r>
              <a:rPr lang="fr-FR" sz="1100" dirty="0" err="1"/>
              <a:t>Poupinot</a:t>
            </a:r>
            <a:endParaRPr lang="fr-FR" sz="1100" dirty="0"/>
          </a:p>
        </p:txBody>
      </p:sp>
      <p:sp>
        <p:nvSpPr>
          <p:cNvPr id="47" name="Espace réservé du texte 7">
            <a:extLst>
              <a:ext uri="{FF2B5EF4-FFF2-40B4-BE49-F238E27FC236}">
                <a16:creationId xmlns:a16="http://schemas.microsoft.com/office/drawing/2014/main" id="{F0146746-D5A0-44DB-B72F-D70ACC038907}"/>
              </a:ext>
            </a:extLst>
          </p:cNvPr>
          <p:cNvSpPr txBox="1">
            <a:spLocks/>
          </p:cNvSpPr>
          <p:nvPr/>
        </p:nvSpPr>
        <p:spPr>
          <a:xfrm>
            <a:off x="5848375" y="3196825"/>
            <a:ext cx="1944216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Documentation numérique recherche et APC</a:t>
            </a:r>
          </a:p>
        </p:txBody>
      </p:sp>
      <p:sp>
        <p:nvSpPr>
          <p:cNvPr id="48" name="Espace réservé du texte 12">
            <a:extLst>
              <a:ext uri="{FF2B5EF4-FFF2-40B4-BE49-F238E27FC236}">
                <a16:creationId xmlns:a16="http://schemas.microsoft.com/office/drawing/2014/main" id="{7F60448C-F7DA-4192-BA1B-304DEBFE2862}"/>
              </a:ext>
            </a:extLst>
          </p:cNvPr>
          <p:cNvSpPr txBox="1">
            <a:spLocks/>
          </p:cNvSpPr>
          <p:nvPr/>
        </p:nvSpPr>
        <p:spPr>
          <a:xfrm>
            <a:off x="5848375" y="3708446"/>
            <a:ext cx="1944216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Pierre </a:t>
            </a:r>
            <a:r>
              <a:rPr lang="fr-FR" sz="1100" b="1" dirty="0" err="1"/>
              <a:t>Naegelen</a:t>
            </a:r>
            <a:endParaRPr lang="fr-FR" sz="1100" b="1" dirty="0"/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E97FACFC-5D9D-46A5-935B-A0E1167C62E0}"/>
              </a:ext>
            </a:extLst>
          </p:cNvPr>
          <p:cNvCxnSpPr>
            <a:cxnSpLocks/>
          </p:cNvCxnSpPr>
          <p:nvPr/>
        </p:nvCxnSpPr>
        <p:spPr>
          <a:xfrm>
            <a:off x="1952357" y="2706949"/>
            <a:ext cx="73584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53C4EFC-24C6-4227-9205-FAF3E67E7275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33268"/>
            <a:ext cx="0" cy="56803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2C4B7907-7EB5-43C3-841E-DB6712CA4A47}"/>
              </a:ext>
            </a:extLst>
          </p:cNvPr>
          <p:cNvCxnSpPr>
            <a:cxnSpLocks/>
            <a:endCxn id="47" idx="0"/>
          </p:cNvCxnSpPr>
          <p:nvPr/>
        </p:nvCxnSpPr>
        <p:spPr>
          <a:xfrm>
            <a:off x="6820483" y="2706949"/>
            <a:ext cx="0" cy="48987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93C250CD-03C2-46C4-A940-2CEDCEEA182B}"/>
              </a:ext>
            </a:extLst>
          </p:cNvPr>
          <p:cNvCxnSpPr>
            <a:cxnSpLocks/>
            <a:endCxn id="8" idx="0"/>
          </p:cNvCxnSpPr>
          <p:nvPr/>
        </p:nvCxnSpPr>
        <p:spPr>
          <a:xfrm flipH="1">
            <a:off x="9303093" y="2706949"/>
            <a:ext cx="1666" cy="47988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C465B283-EEED-4165-838A-D426B4F9AFDB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4339928" y="2701305"/>
            <a:ext cx="0" cy="48522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2904E4BA-74BE-4E63-BF83-564DA2547DC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952358" y="2701305"/>
            <a:ext cx="0" cy="48522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>
            <a:extLst>
              <a:ext uri="{FF2B5EF4-FFF2-40B4-BE49-F238E27FC236}">
                <a16:creationId xmlns:a16="http://schemas.microsoft.com/office/drawing/2014/main" id="{3B744BB3-6CEB-479F-96EE-CE2BB03E0B17}"/>
              </a:ext>
            </a:extLst>
          </p:cNvPr>
          <p:cNvCxnSpPr>
            <a:cxnSpLocks/>
            <a:stCxn id="44" idx="2"/>
            <a:endCxn id="45" idx="0"/>
          </p:cNvCxnSpPr>
          <p:nvPr/>
        </p:nvCxnSpPr>
        <p:spPr>
          <a:xfrm flipH="1">
            <a:off x="4339927" y="4123598"/>
            <a:ext cx="1" cy="35535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3278A350-F31C-4080-A966-1412EAC2852C}"/>
              </a:ext>
            </a:extLst>
          </p:cNvPr>
          <p:cNvCxnSpPr>
            <a:cxnSpLocks/>
            <a:stCxn id="26" idx="2"/>
            <a:endCxn id="30" idx="0"/>
          </p:cNvCxnSpPr>
          <p:nvPr/>
        </p:nvCxnSpPr>
        <p:spPr>
          <a:xfrm>
            <a:off x="1239791" y="5668925"/>
            <a:ext cx="72" cy="12776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>
            <a:extLst>
              <a:ext uri="{FF2B5EF4-FFF2-40B4-BE49-F238E27FC236}">
                <a16:creationId xmlns:a16="http://schemas.microsoft.com/office/drawing/2014/main" id="{167307F5-BA6D-4F4E-B8B8-290EA3A5D893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1952358" y="4123598"/>
            <a:ext cx="0" cy="162016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>
            <a:extLst>
              <a:ext uri="{FF2B5EF4-FFF2-40B4-BE49-F238E27FC236}">
                <a16:creationId xmlns:a16="http://schemas.microsoft.com/office/drawing/2014/main" id="{D53C8470-98B6-4766-B7DC-D9EDF6C7ED54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1239863" y="4275998"/>
            <a:ext cx="0" cy="20146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81F8108D-596D-4B50-94F7-97AFAF1DA606}"/>
              </a:ext>
            </a:extLst>
          </p:cNvPr>
          <p:cNvCxnSpPr>
            <a:cxnSpLocks/>
            <a:endCxn id="29" idx="0"/>
          </p:cNvCxnSpPr>
          <p:nvPr/>
        </p:nvCxnSpPr>
        <p:spPr>
          <a:xfrm>
            <a:off x="2600430" y="4285614"/>
            <a:ext cx="0" cy="19625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6BDC985F-46AA-47B8-A876-BA3947AA3BF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246278" y="4275998"/>
            <a:ext cx="0" cy="201461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52C49B3-1C79-477C-B997-9292936D9485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7416523" y="4275998"/>
            <a:ext cx="0" cy="19969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03C3C651-D000-4E22-95C4-B514B773A51E}"/>
              </a:ext>
            </a:extLst>
          </p:cNvPr>
          <p:cNvCxnSpPr>
            <a:cxnSpLocks/>
          </p:cNvCxnSpPr>
          <p:nvPr/>
        </p:nvCxnSpPr>
        <p:spPr>
          <a:xfrm>
            <a:off x="1227640" y="4275998"/>
            <a:ext cx="13860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205B1BC9-D318-407A-99F8-4A86D7FC4559}"/>
              </a:ext>
            </a:extLst>
          </p:cNvPr>
          <p:cNvCxnSpPr>
            <a:cxnSpLocks/>
          </p:cNvCxnSpPr>
          <p:nvPr/>
        </p:nvCxnSpPr>
        <p:spPr>
          <a:xfrm>
            <a:off x="6238840" y="4275998"/>
            <a:ext cx="1191600" cy="0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89E752E4-C27B-4A48-B8CF-3D28773D784F}"/>
              </a:ext>
            </a:extLst>
          </p:cNvPr>
          <p:cNvCxnSpPr>
            <a:cxnSpLocks/>
            <a:stCxn id="48" idx="2"/>
          </p:cNvCxnSpPr>
          <p:nvPr/>
        </p:nvCxnSpPr>
        <p:spPr>
          <a:xfrm>
            <a:off x="6820483" y="4141457"/>
            <a:ext cx="0" cy="14415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86">
            <a:extLst>
              <a:ext uri="{FF2B5EF4-FFF2-40B4-BE49-F238E27FC236}">
                <a16:creationId xmlns:a16="http://schemas.microsoft.com/office/drawing/2014/main" id="{F141E0F3-3686-470A-AAC8-24D7A68A9F80}"/>
              </a:ext>
            </a:extLst>
          </p:cNvPr>
          <p:cNvCxnSpPr>
            <a:cxnSpLocks/>
            <a:stCxn id="4" idx="3"/>
            <a:endCxn id="52" idx="1"/>
          </p:cNvCxnSpPr>
          <p:nvPr/>
        </p:nvCxnSpPr>
        <p:spPr>
          <a:xfrm flipV="1">
            <a:off x="7072511" y="365335"/>
            <a:ext cx="1186739" cy="155142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74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E781767-8D04-4423-989F-8A1AF23D95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Responsable</a:t>
            </a:r>
            <a:endParaRPr lang="fr-FR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9BB0EA-E563-4CDA-83FF-EFAC680FC8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9711" y="2665112"/>
            <a:ext cx="1980000" cy="503758"/>
          </a:xfrm>
        </p:spPr>
        <p:txBody>
          <a:bodyPr/>
          <a:lstStyle/>
          <a:p>
            <a:pPr>
              <a:defRPr/>
            </a:pPr>
            <a:r>
              <a:rPr lang="fr-FR" dirty="0"/>
              <a:t>Gestion des collections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0FB977-EFE8-4D59-BFFA-B47BF488214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fr-FR" sz="1100" b="1" dirty="0"/>
              <a:t>Aurélie Pignon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B46E7F-BBDA-4749-828A-E3C1B7083EB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041999" y="2664601"/>
            <a:ext cx="1980000" cy="503758"/>
          </a:xfrm>
        </p:spPr>
        <p:txBody>
          <a:bodyPr/>
          <a:lstStyle/>
          <a:p>
            <a:r>
              <a:rPr lang="fr-FR" dirty="0"/>
              <a:t>Ressources numériques pour l’enseignement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E2D23FA-A1BB-4159-861B-062810E04B9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10801" y="2664601"/>
            <a:ext cx="2318400" cy="503758"/>
          </a:xfrm>
        </p:spPr>
        <p:txBody>
          <a:bodyPr/>
          <a:lstStyle/>
          <a:p>
            <a:r>
              <a:rPr lang="fr-FR" dirty="0"/>
              <a:t>Périodiques imprimés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945A4A8B-14E2-49DF-8893-E0144CC484A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lang="fr-FR" sz="1600" dirty="0"/>
              <a:t>Département  Ressources Documentaires</a:t>
            </a:r>
          </a:p>
        </p:txBody>
      </p:sp>
      <p:sp>
        <p:nvSpPr>
          <p:cNvPr id="17" name="Espace réservé du texte 13">
            <a:extLst>
              <a:ext uri="{FF2B5EF4-FFF2-40B4-BE49-F238E27FC236}">
                <a16:creationId xmlns:a16="http://schemas.microsoft.com/office/drawing/2014/main" id="{FBCD8BDB-07D0-46C1-8B60-4A4FE8E14927}"/>
              </a:ext>
            </a:extLst>
          </p:cNvPr>
          <p:cNvSpPr txBox="1">
            <a:spLocks/>
          </p:cNvSpPr>
          <p:nvPr/>
        </p:nvSpPr>
        <p:spPr>
          <a:xfrm>
            <a:off x="5610801" y="3816742"/>
            <a:ext cx="2318400" cy="383131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Gestion des  périodiques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59983C3F-219B-4BE8-B5DF-6E36D5B9FD07}"/>
              </a:ext>
            </a:extLst>
          </p:cNvPr>
          <p:cNvSpPr txBox="1">
            <a:spLocks/>
          </p:cNvSpPr>
          <p:nvPr/>
        </p:nvSpPr>
        <p:spPr>
          <a:xfrm>
            <a:off x="5610801" y="4156210"/>
            <a:ext cx="2318400" cy="76031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b="1" dirty="0"/>
              <a:t>Patrick Fernandez</a:t>
            </a:r>
          </a:p>
          <a:p>
            <a:pPr>
              <a:defRPr/>
            </a:pPr>
            <a:r>
              <a:rPr lang="fr-FR" sz="1100" b="1" dirty="0"/>
              <a:t>Hadda </a:t>
            </a:r>
            <a:r>
              <a:rPr lang="fr-FR" sz="1100" b="1" dirty="0" err="1"/>
              <a:t>Morsly</a:t>
            </a:r>
            <a:endParaRPr lang="fr-FR" sz="1100" b="1" dirty="0"/>
          </a:p>
          <a:p>
            <a:pPr>
              <a:defRPr/>
            </a:pPr>
            <a:r>
              <a:rPr lang="fr-FR" sz="1100" i="1" dirty="0">
                <a:solidFill>
                  <a:schemeClr val="accent4"/>
                </a:solidFill>
              </a:rPr>
              <a:t>Camille </a:t>
            </a:r>
            <a:r>
              <a:rPr lang="fr-FR" sz="1100" i="1" dirty="0" err="1">
                <a:solidFill>
                  <a:schemeClr val="accent4"/>
                </a:solidFill>
              </a:rPr>
              <a:t>Zagato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sp>
        <p:nvSpPr>
          <p:cNvPr id="21" name="Espace réservé du texte 12">
            <a:extLst>
              <a:ext uri="{FF2B5EF4-FFF2-40B4-BE49-F238E27FC236}">
                <a16:creationId xmlns:a16="http://schemas.microsoft.com/office/drawing/2014/main" id="{D4B1129C-86F9-4D35-AC32-32F8BA437BB3}"/>
              </a:ext>
            </a:extLst>
          </p:cNvPr>
          <p:cNvSpPr txBox="1">
            <a:spLocks/>
          </p:cNvSpPr>
          <p:nvPr/>
        </p:nvSpPr>
        <p:spPr>
          <a:xfrm>
            <a:off x="449711" y="3176222"/>
            <a:ext cx="1980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Élise Pajot</a:t>
            </a:r>
            <a:endParaRPr lang="fr-FR" sz="1100" dirty="0"/>
          </a:p>
        </p:txBody>
      </p:sp>
      <p:sp>
        <p:nvSpPr>
          <p:cNvPr id="23" name="Espace réservé du texte 12">
            <a:extLst>
              <a:ext uri="{FF2B5EF4-FFF2-40B4-BE49-F238E27FC236}">
                <a16:creationId xmlns:a16="http://schemas.microsoft.com/office/drawing/2014/main" id="{36682649-BEBE-4ABB-BD94-B1519752024A}"/>
              </a:ext>
            </a:extLst>
          </p:cNvPr>
          <p:cNvSpPr txBox="1">
            <a:spLocks/>
          </p:cNvSpPr>
          <p:nvPr/>
        </p:nvSpPr>
        <p:spPr>
          <a:xfrm>
            <a:off x="449711" y="3602092"/>
            <a:ext cx="1980000" cy="2843629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000" u="sng" dirty="0"/>
              <a:t>Gestionnaires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Hafida </a:t>
            </a:r>
            <a:r>
              <a:rPr lang="fr-FR" sz="1100" i="1" dirty="0" err="1">
                <a:solidFill>
                  <a:schemeClr val="accent2"/>
                </a:solidFill>
              </a:rPr>
              <a:t>Abdessadki</a:t>
            </a:r>
            <a:br>
              <a:rPr lang="fr-FR" sz="1100" b="1" dirty="0"/>
            </a:br>
            <a:r>
              <a:rPr lang="fr-FR" sz="1100" b="1" dirty="0"/>
              <a:t> Michel </a:t>
            </a:r>
            <a:r>
              <a:rPr lang="fr-FR" sz="1100" b="1" dirty="0" err="1"/>
              <a:t>Armanet</a:t>
            </a:r>
            <a:endParaRPr lang="fr-FR" sz="1100" b="1" dirty="0"/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Julie Balland</a:t>
            </a:r>
            <a:endParaRPr lang="fr-FR" sz="11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Johanna </a:t>
            </a:r>
            <a:r>
              <a:rPr lang="fr-FR" sz="1100" i="1" dirty="0" err="1">
                <a:solidFill>
                  <a:schemeClr val="accent2"/>
                </a:solidFill>
              </a:rPr>
              <a:t>Courdès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b="1" dirty="0"/>
              <a:t>Célia Dedieu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Amandine Dély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Martine </a:t>
            </a:r>
            <a:r>
              <a:rPr lang="fr-FR" sz="1100" i="1" dirty="0" err="1">
                <a:solidFill>
                  <a:schemeClr val="accent2"/>
                </a:solidFill>
              </a:rPr>
              <a:t>Delamotte</a:t>
            </a:r>
            <a:endParaRPr lang="fr-FR" sz="1100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Beyhan Kara</a:t>
            </a:r>
          </a:p>
          <a:p>
            <a:pPr>
              <a:defRPr/>
            </a:pPr>
            <a:r>
              <a:rPr lang="fr-FR" sz="1100" b="1" dirty="0"/>
              <a:t>Gwenola </a:t>
            </a:r>
            <a:r>
              <a:rPr lang="fr-FR" sz="1100" b="1" dirty="0" err="1"/>
              <a:t>Kubiak</a:t>
            </a:r>
            <a:endParaRPr lang="fr-FR" sz="1100" b="1" dirty="0"/>
          </a:p>
          <a:p>
            <a:pPr>
              <a:defRPr/>
            </a:pPr>
            <a:r>
              <a:rPr lang="fr-FR" sz="1100" b="1" dirty="0"/>
              <a:t>Liza </a:t>
            </a:r>
            <a:r>
              <a:rPr lang="fr-FR" sz="1100" b="1" dirty="0" err="1"/>
              <a:t>Moisand</a:t>
            </a:r>
            <a:endParaRPr lang="fr-FR" sz="1100" b="1" dirty="0"/>
          </a:p>
          <a:p>
            <a:pPr>
              <a:defRPr/>
            </a:pPr>
            <a:r>
              <a:rPr lang="fr-FR" sz="1100" dirty="0"/>
              <a:t>Élise Pajot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Pascale Roth</a:t>
            </a:r>
          </a:p>
          <a:p>
            <a:pPr>
              <a:defRPr/>
            </a:pPr>
            <a:r>
              <a:rPr lang="fr-FR" sz="1100" b="1" dirty="0"/>
              <a:t>Philippe Viguier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 Karine Virenque</a:t>
            </a:r>
          </a:p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Nathalie Di Carlo</a:t>
            </a:r>
          </a:p>
        </p:txBody>
      </p:sp>
      <p:sp>
        <p:nvSpPr>
          <p:cNvPr id="32" name="Espace réservé du texte 7">
            <a:extLst>
              <a:ext uri="{FF2B5EF4-FFF2-40B4-BE49-F238E27FC236}">
                <a16:creationId xmlns:a16="http://schemas.microsoft.com/office/drawing/2014/main" id="{E3B6BBF7-51E4-4715-8CF8-857022337AF5}"/>
              </a:ext>
            </a:extLst>
          </p:cNvPr>
          <p:cNvSpPr txBox="1">
            <a:spLocks/>
          </p:cNvSpPr>
          <p:nvPr/>
        </p:nvSpPr>
        <p:spPr>
          <a:xfrm>
            <a:off x="8512672" y="2664601"/>
            <a:ext cx="1800200" cy="503758"/>
          </a:xfrm>
          <a:prstGeom prst="rect">
            <a:avLst/>
          </a:prstGeom>
          <a:solidFill>
            <a:srgbClr val="FFCEF0"/>
          </a:solidFill>
          <a:ln>
            <a:solidFill>
              <a:srgbClr val="FFCEF0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Patrimoine documentaire</a:t>
            </a:r>
          </a:p>
        </p:txBody>
      </p:sp>
      <p:sp>
        <p:nvSpPr>
          <p:cNvPr id="27" name="Espace réservé du texte 12">
            <a:extLst>
              <a:ext uri="{FF2B5EF4-FFF2-40B4-BE49-F238E27FC236}">
                <a16:creationId xmlns:a16="http://schemas.microsoft.com/office/drawing/2014/main" id="{A288F4C6-8301-4D0D-A226-FD7B0807D9F5}"/>
              </a:ext>
            </a:extLst>
          </p:cNvPr>
          <p:cNvSpPr txBox="1">
            <a:spLocks/>
          </p:cNvSpPr>
          <p:nvPr/>
        </p:nvSpPr>
        <p:spPr>
          <a:xfrm>
            <a:off x="3041999" y="3168657"/>
            <a:ext cx="19800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Vincent </a:t>
            </a:r>
            <a:r>
              <a:rPr lang="fr-FR" sz="1100" b="1" dirty="0" err="1"/>
              <a:t>Daudé</a:t>
            </a:r>
            <a:endParaRPr lang="fr-FR" sz="1100" b="1" dirty="0"/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2A18286D-960B-4475-8C81-07FE4F03E67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041999" y="3816742"/>
            <a:ext cx="1980000" cy="503758"/>
          </a:xfrm>
        </p:spPr>
        <p:txBody>
          <a:bodyPr/>
          <a:lstStyle/>
          <a:p>
            <a:r>
              <a:rPr lang="fr-FR" dirty="0"/>
              <a:t>Ressources numériques en Santé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4B78AD99-974A-444C-847E-17BCCEBBC9B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041999" y="4285481"/>
            <a:ext cx="1980000" cy="630678"/>
          </a:xfrm>
        </p:spPr>
        <p:txBody>
          <a:bodyPr/>
          <a:lstStyle/>
          <a:p>
            <a:pPr>
              <a:defRPr/>
            </a:pPr>
            <a:r>
              <a:rPr lang="fr-FR" sz="1100" i="1" dirty="0">
                <a:solidFill>
                  <a:schemeClr val="accent2"/>
                </a:solidFill>
              </a:rPr>
              <a:t>Beyhan Kara</a:t>
            </a:r>
          </a:p>
        </p:txBody>
      </p:sp>
      <p:sp>
        <p:nvSpPr>
          <p:cNvPr id="33" name="Espace réservé du texte 12">
            <a:extLst>
              <a:ext uri="{FF2B5EF4-FFF2-40B4-BE49-F238E27FC236}">
                <a16:creationId xmlns:a16="http://schemas.microsoft.com/office/drawing/2014/main" id="{BEDF0294-2F4C-496C-801E-BDE4697FD43A}"/>
              </a:ext>
            </a:extLst>
          </p:cNvPr>
          <p:cNvSpPr txBox="1">
            <a:spLocks/>
          </p:cNvSpPr>
          <p:nvPr/>
        </p:nvSpPr>
        <p:spPr>
          <a:xfrm>
            <a:off x="5610801" y="3176222"/>
            <a:ext cx="2318400" cy="433011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Pascal </a:t>
            </a:r>
            <a:r>
              <a:rPr lang="fr-FR" sz="1100" b="1" dirty="0" err="1"/>
              <a:t>Pinier</a:t>
            </a:r>
            <a:endParaRPr lang="fr-FR" sz="1100" b="1" dirty="0"/>
          </a:p>
        </p:txBody>
      </p:sp>
      <p:sp>
        <p:nvSpPr>
          <p:cNvPr id="34" name="Espace réservé du texte 12">
            <a:extLst>
              <a:ext uri="{FF2B5EF4-FFF2-40B4-BE49-F238E27FC236}">
                <a16:creationId xmlns:a16="http://schemas.microsoft.com/office/drawing/2014/main" id="{E38CAC01-EDD1-45C9-A7E6-ECD342AEA2DD}"/>
              </a:ext>
            </a:extLst>
          </p:cNvPr>
          <p:cNvSpPr txBox="1">
            <a:spLocks/>
          </p:cNvSpPr>
          <p:nvPr/>
        </p:nvSpPr>
        <p:spPr>
          <a:xfrm>
            <a:off x="8512672" y="3176222"/>
            <a:ext cx="1800200" cy="434793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 b="1" dirty="0"/>
              <a:t>Pauline </a:t>
            </a:r>
            <a:r>
              <a:rPr lang="fr-FR" sz="1100" b="1" dirty="0" err="1"/>
              <a:t>Gorla</a:t>
            </a:r>
            <a:endParaRPr lang="fr-FR" sz="1100" b="1" dirty="0"/>
          </a:p>
        </p:txBody>
      </p:sp>
      <p:sp>
        <p:nvSpPr>
          <p:cNvPr id="19" name="Espace réservé du texte 13">
            <a:extLst>
              <a:ext uri="{FF2B5EF4-FFF2-40B4-BE49-F238E27FC236}">
                <a16:creationId xmlns:a16="http://schemas.microsoft.com/office/drawing/2014/main" id="{EAA38F29-ED02-43EF-AC8C-8F364570CCFA}"/>
              </a:ext>
            </a:extLst>
          </p:cNvPr>
          <p:cNvSpPr txBox="1">
            <a:spLocks/>
          </p:cNvSpPr>
          <p:nvPr/>
        </p:nvSpPr>
        <p:spPr>
          <a:xfrm>
            <a:off x="8512672" y="3816742"/>
            <a:ext cx="1800200" cy="383131"/>
          </a:xfrm>
          <a:prstGeom prst="rect">
            <a:avLst/>
          </a:prstGeom>
          <a:solidFill>
            <a:srgbClr val="611313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200" b="1" kern="1200" baseline="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Archives</a:t>
            </a:r>
          </a:p>
        </p:txBody>
      </p:sp>
      <p:sp>
        <p:nvSpPr>
          <p:cNvPr id="20" name="Espace réservé du texte 14">
            <a:extLst>
              <a:ext uri="{FF2B5EF4-FFF2-40B4-BE49-F238E27FC236}">
                <a16:creationId xmlns:a16="http://schemas.microsoft.com/office/drawing/2014/main" id="{5F917C55-3845-414B-91FC-44B5D380BF67}"/>
              </a:ext>
            </a:extLst>
          </p:cNvPr>
          <p:cNvSpPr txBox="1">
            <a:spLocks/>
          </p:cNvSpPr>
          <p:nvPr/>
        </p:nvSpPr>
        <p:spPr>
          <a:xfrm>
            <a:off x="8512672" y="4173239"/>
            <a:ext cx="1800200" cy="760314"/>
          </a:xfrm>
          <a:prstGeom prst="rect">
            <a:avLst/>
          </a:prstGeom>
          <a:solidFill>
            <a:schemeClr val="bg1"/>
          </a:solidFill>
          <a:ln>
            <a:solidFill>
              <a:srgbClr val="611313"/>
            </a:solidFill>
          </a:ln>
        </p:spPr>
        <p:txBody>
          <a:bodyPr lIns="0" tIns="0" rIns="0" bIns="0" anchor="ctr"/>
          <a:lstStyle>
            <a:lvl1pPr marL="0" indent="0" algn="ctr" defTabSz="521437" rtl="0" eaLnBrk="1" latinLnBrk="0" hangingPunct="1">
              <a:spcBef>
                <a:spcPts val="0"/>
              </a:spcBef>
              <a:buFont typeface="Arial"/>
              <a:buNone/>
              <a:defRPr lang="fr-FR" sz="1050" b="0" kern="1200" baseline="0" dirty="0">
                <a:solidFill>
                  <a:srgbClr val="611313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847334" indent="-325898" algn="l" defTabSz="521437" rtl="0" eaLnBrk="1" latinLnBrk="0" hangingPunct="1">
              <a:spcBef>
                <a:spcPct val="20000"/>
              </a:spcBef>
              <a:buFontTx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592" indent="-260718" algn="l" defTabSz="521437" rtl="0" eaLnBrk="1" latinLnBrk="0" hangingPunct="1">
              <a:spcBef>
                <a:spcPct val="20000"/>
              </a:spcBef>
              <a:buFontTx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5028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6465" indent="-260718" algn="l" defTabSz="521437" rtl="0" eaLnBrk="1" latinLnBrk="0" hangingPunct="1">
              <a:spcBef>
                <a:spcPct val="20000"/>
              </a:spcBef>
              <a:buFontTx/>
              <a:buNone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90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9338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10775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2211" indent="-260718" algn="l" defTabSz="521437" rtl="0" eaLnBrk="1" latinLnBrk="0" hangingPunct="1">
              <a:spcBef>
                <a:spcPct val="20000"/>
              </a:spcBef>
              <a:buFont typeface="Arial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100" b="1" dirty="0"/>
              <a:t>Mélodie </a:t>
            </a:r>
            <a:r>
              <a:rPr lang="fr-FR" sz="1100" b="1" dirty="0" err="1"/>
              <a:t>Rousseleau</a:t>
            </a:r>
            <a:r>
              <a:rPr lang="fr-FR" sz="1100" b="1" dirty="0"/>
              <a:t> </a:t>
            </a:r>
            <a:endParaRPr lang="fr-FR" sz="1100" i="1" dirty="0">
              <a:solidFill>
                <a:schemeClr val="accent4"/>
              </a:solidFill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41BE37AB-24AD-42C9-AB47-6E548FFD5657}"/>
              </a:ext>
            </a:extLst>
          </p:cNvPr>
          <p:cNvCxnSpPr>
            <a:cxnSpLocks/>
            <a:stCxn id="27" idx="2"/>
            <a:endCxn id="29" idx="0"/>
          </p:cNvCxnSpPr>
          <p:nvPr/>
        </p:nvCxnSpPr>
        <p:spPr>
          <a:xfrm>
            <a:off x="4031999" y="3601668"/>
            <a:ext cx="0" cy="21507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C9DDDFC-3103-4A26-BE94-8D1CF1410ECF}"/>
              </a:ext>
            </a:extLst>
          </p:cNvPr>
          <p:cNvCxnSpPr>
            <a:cxnSpLocks/>
            <a:stCxn id="33" idx="2"/>
            <a:endCxn id="17" idx="0"/>
          </p:cNvCxnSpPr>
          <p:nvPr/>
        </p:nvCxnSpPr>
        <p:spPr>
          <a:xfrm>
            <a:off x="6770001" y="3609233"/>
            <a:ext cx="0" cy="20750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CBA2C847-C447-4D1B-9FC5-A2A8A74EBA1F}"/>
              </a:ext>
            </a:extLst>
          </p:cNvPr>
          <p:cNvCxnSpPr>
            <a:cxnSpLocks/>
            <a:stCxn id="34" idx="2"/>
            <a:endCxn id="19" idx="0"/>
          </p:cNvCxnSpPr>
          <p:nvPr/>
        </p:nvCxnSpPr>
        <p:spPr>
          <a:xfrm>
            <a:off x="9412772" y="3611015"/>
            <a:ext cx="0" cy="205727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6D974F83-A2C8-4305-85ED-241B9B8A0BC3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92391" y="2133268"/>
            <a:ext cx="0" cy="207509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AC531A7-78C3-4CE2-990B-40807B8A2CE5}"/>
              </a:ext>
            </a:extLst>
          </p:cNvPr>
          <p:cNvCxnSpPr>
            <a:cxnSpLocks/>
            <a:endCxn id="8" idx="0"/>
          </p:cNvCxnSpPr>
          <p:nvPr/>
        </p:nvCxnSpPr>
        <p:spPr>
          <a:xfrm>
            <a:off x="6770001" y="2340777"/>
            <a:ext cx="0" cy="3238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AF63ADC7-1F83-44FF-BBE8-77283909D89F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9412772" y="2340777"/>
            <a:ext cx="0" cy="3238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989D7A87-F3F3-4951-9E7D-26EF2CBC879C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4031999" y="2340777"/>
            <a:ext cx="0" cy="323824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211E3F8D-7DBC-4252-8095-63B51DA01874}"/>
              </a:ext>
            </a:extLst>
          </p:cNvPr>
          <p:cNvCxnSpPr>
            <a:cxnSpLocks/>
          </p:cNvCxnSpPr>
          <p:nvPr/>
        </p:nvCxnSpPr>
        <p:spPr>
          <a:xfrm>
            <a:off x="1439711" y="2340777"/>
            <a:ext cx="0" cy="324335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E8C3DDC9-F4DC-4438-B86A-10969C6D437F}"/>
              </a:ext>
            </a:extLst>
          </p:cNvPr>
          <p:cNvCxnSpPr>
            <a:cxnSpLocks/>
          </p:cNvCxnSpPr>
          <p:nvPr/>
        </p:nvCxnSpPr>
        <p:spPr>
          <a:xfrm>
            <a:off x="1429200" y="2335468"/>
            <a:ext cx="7995600" cy="10618"/>
          </a:xfrm>
          <a:prstGeom prst="line">
            <a:avLst/>
          </a:prstGeom>
          <a:ln>
            <a:solidFill>
              <a:srgbClr val="611313"/>
            </a:solidFill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03162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UT3-2021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404040"/>
      </a:accent1>
      <a:accent2>
        <a:srgbClr val="808080"/>
      </a:accent2>
      <a:accent3>
        <a:srgbClr val="BFBFBF"/>
      </a:accent3>
      <a:accent4>
        <a:srgbClr val="808080"/>
      </a:accent4>
      <a:accent5>
        <a:srgbClr val="808080"/>
      </a:accent5>
      <a:accent6>
        <a:srgbClr val="808080"/>
      </a:accent6>
      <a:hlink>
        <a:srgbClr val="000000"/>
      </a:hlink>
      <a:folHlink>
        <a:srgbClr val="FFBA0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64CAF04C-16ED-DC4A-B982-70DA68DAEC80}" vid="{1D9B77BF-88D3-AD44-95A7-824554E0AF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UT-modele-organigramme</Template>
  <TotalTime>1160</TotalTime>
  <Words>1141</Words>
  <Application>Microsoft Office PowerPoint</Application>
  <PresentationFormat>Personnalisé</PresentationFormat>
  <Paragraphs>403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Laurent MARTY</dc:creator>
  <cp:keywords/>
  <dc:description/>
  <cp:lastModifiedBy>Vincent DETIENNE</cp:lastModifiedBy>
  <cp:revision>80</cp:revision>
  <cp:lastPrinted>2025-09-09T11:22:29Z</cp:lastPrinted>
  <dcterms:created xsi:type="dcterms:W3CDTF">2025-09-03T10:00:12Z</dcterms:created>
  <dcterms:modified xsi:type="dcterms:W3CDTF">2026-07-09T08:14:32Z</dcterms:modified>
  <cp:category/>
</cp:coreProperties>
</file>